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44"/>
  </p:notesMasterIdLst>
  <p:sldIdLst>
    <p:sldId id="256" r:id="rId2"/>
    <p:sldId id="25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57" r:id="rId30"/>
    <p:sldId id="262" r:id="rId31"/>
    <p:sldId id="264" r:id="rId32"/>
    <p:sldId id="265" r:id="rId33"/>
    <p:sldId id="266" r:id="rId34"/>
    <p:sldId id="267" r:id="rId35"/>
    <p:sldId id="268" r:id="rId36"/>
    <p:sldId id="270" r:id="rId37"/>
    <p:sldId id="259" r:id="rId38"/>
    <p:sldId id="263" r:id="rId39"/>
    <p:sldId id="260" r:id="rId40"/>
    <p:sldId id="271" r:id="rId41"/>
    <p:sldId id="269" r:id="rId42"/>
    <p:sldId id="261" r:id="rId43"/>
  </p:sldIdLst>
  <p:sldSz cx="9144000" cy="5143500" type="screen16x9"/>
  <p:notesSz cx="6858000" cy="9144000"/>
  <p:embeddedFontLst>
    <p:embeddedFont>
      <p:font typeface="Gabriola" panose="04040605051002020D02" pitchFamily="82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" initials="T" lastIdx="0" clrIdx="0">
    <p:extLst>
      <p:ext uri="{19B8F6BF-5375-455C-9EA6-DF929625EA0E}">
        <p15:presenceInfo xmlns:p15="http://schemas.microsoft.com/office/powerpoint/2012/main" userId="Tati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Liczba wszystkich  złożonych wniosków lata </a:t>
            </a:r>
            <a:r>
              <a:rPr lang="pl-PL" dirty="0" smtClean="0"/>
              <a:t>2016-2020</a:t>
            </a:r>
            <a:endParaRPr lang="pl-PL" dirty="0"/>
          </a:p>
        </c:rich>
      </c:tx>
      <c:layout>
        <c:manualLayout>
          <c:xMode val="edge"/>
          <c:yMode val="edge"/>
          <c:x val="0.19016141136669565"/>
          <c:y val="8.040200156667837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6.4909843909450801E-2"/>
          <c:y val="0.1231490657329624"/>
          <c:w val="0.60146251007580176"/>
          <c:h val="0.79912899941924853"/>
        </c:manualLayout>
      </c:layout>
      <c:pieChart>
        <c:varyColors val="1"/>
        <c:ser>
          <c:idx val="0"/>
          <c:order val="0"/>
          <c:tx>
            <c:strRef>
              <c:f>WYKRESY!$D$2</c:f>
              <c:strCache>
                <c:ptCount val="1"/>
                <c:pt idx="0">
                  <c:v>Liczba wszystkich  złożonych wniosków lata       2016-2020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WYKRESY!$C$3:$C$6</c:f>
              <c:strCache>
                <c:ptCount val="4"/>
                <c:pt idx="0">
                  <c:v>Gmina Miejska Chodzież</c:v>
                </c:pt>
                <c:pt idx="1">
                  <c:v>Gmina Wiejska Chodzież</c:v>
                </c:pt>
                <c:pt idx="2">
                  <c:v>Gmina Budzyń</c:v>
                </c:pt>
                <c:pt idx="3">
                  <c:v>Gmina Szamocin</c:v>
                </c:pt>
              </c:strCache>
            </c:strRef>
          </c:cat>
          <c:val>
            <c:numRef>
              <c:f>WYKRESY!$D$3:$D$6</c:f>
              <c:numCache>
                <c:formatCode>General</c:formatCode>
                <c:ptCount val="4"/>
                <c:pt idx="0">
                  <c:v>49</c:v>
                </c:pt>
                <c:pt idx="1">
                  <c:v>25</c:v>
                </c:pt>
                <c:pt idx="2">
                  <c:v>39</c:v>
                </c:pt>
                <c:pt idx="3">
                  <c:v>22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764843949710663"/>
          <c:y val="0.65821334637240436"/>
          <c:w val="0.27741353485119608"/>
          <c:h val="0.2754521592579051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Liczba podpisanych umów lata </a:t>
            </a:r>
            <a:endParaRPr lang="pl-PL" dirty="0" smtClean="0"/>
          </a:p>
          <a:p>
            <a:pPr>
              <a:defRPr/>
            </a:pPr>
            <a:r>
              <a:rPr lang="pl-PL" dirty="0" smtClean="0"/>
              <a:t>2016-2019</a:t>
            </a:r>
            <a:endParaRPr lang="pl-P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WYKRESY!$R$2</c:f>
              <c:strCache>
                <c:ptCount val="1"/>
                <c:pt idx="0">
                  <c:v>Liczba podpisanych umów lata 2016-2019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WYKRESY!$Q$3:$Q$6</c:f>
              <c:strCache>
                <c:ptCount val="4"/>
                <c:pt idx="0">
                  <c:v>Gmina Miejska Chodzież</c:v>
                </c:pt>
                <c:pt idx="1">
                  <c:v>Gmina Wiejska Chodzież</c:v>
                </c:pt>
                <c:pt idx="2">
                  <c:v>Gmina Budzyń</c:v>
                </c:pt>
                <c:pt idx="3">
                  <c:v>Gmina Szamocin</c:v>
                </c:pt>
              </c:strCache>
            </c:strRef>
          </c:cat>
          <c:val>
            <c:numRef>
              <c:f>WYKRESY!$R$3:$R$6</c:f>
              <c:numCache>
                <c:formatCode>General</c:formatCode>
                <c:ptCount val="4"/>
                <c:pt idx="0">
                  <c:v>33</c:v>
                </c:pt>
                <c:pt idx="1">
                  <c:v>18</c:v>
                </c:pt>
                <c:pt idx="2">
                  <c:v>24</c:v>
                </c:pt>
                <c:pt idx="3">
                  <c:v>21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21900419536207"/>
          <c:y val="0.68509379987610786"/>
          <c:w val="0.30436375332230986"/>
          <c:h val="0.2803601439804941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Liczba rozwiązanych umów lata 2016-2019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WYKRESY!$E$38</c:f>
              <c:strCache>
                <c:ptCount val="1"/>
                <c:pt idx="0">
                  <c:v>Liczba rozwiązanych umów lata            2016-2019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WYKRESY!$D$39:$D$42</c:f>
              <c:strCache>
                <c:ptCount val="4"/>
                <c:pt idx="0">
                  <c:v>Gmina Miejska Chodzież</c:v>
                </c:pt>
                <c:pt idx="1">
                  <c:v>Gmina Wiejska Chodzież</c:v>
                </c:pt>
                <c:pt idx="2">
                  <c:v>Gmina Budzyń</c:v>
                </c:pt>
                <c:pt idx="3">
                  <c:v>Gmina Szamocin</c:v>
                </c:pt>
              </c:strCache>
            </c:strRef>
          </c:cat>
          <c:val>
            <c:numRef>
              <c:f>WYKRESY!$E$39:$E$42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9682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440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33400" y="1276350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33400" y="2038350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model2">
  <p:cSld name="1_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2414004" y="2152975"/>
            <a:ext cx="4449167" cy="533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cap="none"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wo Content">
  <p:cSld name="5_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2"/>
          </p:nvPr>
        </p:nvSpPr>
        <p:spPr>
          <a:xfrm>
            <a:off x="32385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57201" y="819150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3575050" y="819150"/>
            <a:ext cx="5111750" cy="377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2"/>
          </p:nvPr>
        </p:nvSpPr>
        <p:spPr>
          <a:xfrm>
            <a:off x="457201" y="1733550"/>
            <a:ext cx="3008313" cy="286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SzPts val="1400"/>
              <a:buFont typeface="Calibri"/>
              <a:buNone/>
              <a:defRPr sz="1000"/>
            </a:lvl3pPr>
            <a:lvl4pPr marL="1828800" lvl="3" indent="-228600" rtl="0">
              <a:spcBef>
                <a:spcPts val="32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>
            <a:spLocks noGrp="1"/>
          </p:cNvSpPr>
          <p:nvPr>
            <p:ph type="pic" idx="2"/>
          </p:nvPr>
        </p:nvSpPr>
        <p:spPr>
          <a:xfrm>
            <a:off x="1792288" y="895349"/>
            <a:ext cx="5486400" cy="2650331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SzPts val="1400"/>
              <a:buFont typeface="Calibri"/>
              <a:buNone/>
              <a:defRPr sz="1000"/>
            </a:lvl3pPr>
            <a:lvl4pPr marL="1828800" lvl="3" indent="-228600" rtl="0">
              <a:spcBef>
                <a:spcPts val="32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 rot="5400000">
            <a:off x="2760463" y="-1331714"/>
            <a:ext cx="362307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 rot="5400000">
            <a:off x="5884663" y="1792486"/>
            <a:ext cx="354687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 rot="5400000">
            <a:off x="1693664" y="-188714"/>
            <a:ext cx="354687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50092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1500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6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dolinanoteci.com.pl/" TargetMode="Externa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dtytuł 2"/>
          <p:cNvSpPr>
            <a:spLocks noGrp="1"/>
          </p:cNvSpPr>
          <p:nvPr>
            <p:ph type="subTitle" idx="1"/>
          </p:nvPr>
        </p:nvSpPr>
        <p:spPr>
          <a:xfrm>
            <a:off x="1067799" y="1421601"/>
            <a:ext cx="7517036" cy="1947333"/>
          </a:xfrm>
        </p:spPr>
        <p:txBody>
          <a:bodyPr>
            <a:noAutofit/>
          </a:bodyPr>
          <a:lstStyle/>
          <a:p>
            <a:pPr algn="ctr"/>
            <a:r>
              <a:rPr lang="pl-PL" sz="54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Warsztat Refleksyjny Stowarzyszenia „Dolina Noteci”  </a:t>
            </a:r>
            <a:r>
              <a:rPr lang="pl-PL" sz="54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18.02.2020 </a:t>
            </a:r>
            <a:r>
              <a:rPr lang="pl-PL" sz="54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rok</a:t>
            </a:r>
            <a:endParaRPr lang="pl-PL" sz="54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96991" y="4420225"/>
            <a:ext cx="808292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>
                <a:solidFill>
                  <a:schemeClr val="tx1"/>
                </a:solidFill>
              </a:rPr>
              <a:t>Instytucja zarządzająca PROW 2014-2020 – Minister Rolnictwa i Rozwoju Wsi.</a:t>
            </a:r>
          </a:p>
          <a:p>
            <a:pPr algn="ctr"/>
            <a:r>
              <a:rPr lang="pl-PL" sz="800" dirty="0" smtClean="0">
                <a:solidFill>
                  <a:schemeClr val="tx1"/>
                </a:solidFill>
              </a:rPr>
              <a:t>Operacja opracowana przez Lokalną Grupę Działania Stowarzyszenie „Dolina Noteci” współfinansowana jest ze środków Unii Europejskiej w ramach </a:t>
            </a:r>
          </a:p>
          <a:p>
            <a:pPr algn="ctr"/>
            <a:r>
              <a:rPr lang="pl-PL" sz="800" dirty="0" smtClean="0">
                <a:solidFill>
                  <a:schemeClr val="tx1"/>
                </a:solidFill>
              </a:rPr>
              <a:t>poddziałania 19.4 „Wsparcie na rzecz kosztów bieżących </a:t>
            </a:r>
          </a:p>
          <a:p>
            <a:pPr algn="ctr"/>
            <a:r>
              <a:rPr lang="pl-PL" sz="800" dirty="0" smtClean="0">
                <a:solidFill>
                  <a:schemeClr val="tx1"/>
                </a:solidFill>
              </a:rPr>
              <a:t>i aktywizacji” PROW 2014-2020</a:t>
            </a:r>
          </a:p>
          <a:p>
            <a:pPr algn="ctr"/>
            <a:endParaRPr lang="pl-PL" sz="900" dirty="0">
              <a:solidFill>
                <a:schemeClr val="tx1"/>
              </a:solidFill>
            </a:endParaRPr>
          </a:p>
        </p:txBody>
      </p:sp>
      <p:pic>
        <p:nvPicPr>
          <p:cNvPr id="17" name="Obraz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56" y="295272"/>
            <a:ext cx="741997" cy="58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2" descr="Opis: A description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70" y="295273"/>
            <a:ext cx="5524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az 3" descr="Opis: A description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39" y="281043"/>
            <a:ext cx="5619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225" y="272192"/>
            <a:ext cx="928188" cy="60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rostokąt 20"/>
          <p:cNvSpPr/>
          <p:nvPr/>
        </p:nvSpPr>
        <p:spPr>
          <a:xfrm>
            <a:off x="1067799" y="902184"/>
            <a:ext cx="70364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„Europejski Fundusz Rolny na rzecz Rozwoju Obszarów Wiejskich: Europa inwestująca w obszary wiejskie”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10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274001" y="739126"/>
            <a:ext cx="79486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13.</a:t>
            </a:r>
            <a:r>
              <a:rPr lang="pl-PL" dirty="0"/>
              <a:t> </a:t>
            </a:r>
            <a:r>
              <a:rPr lang="pl-PL" b="1" dirty="0"/>
              <a:t>Realizacja operacji wykorzystuje lokalne produkty </a:t>
            </a:r>
            <a:r>
              <a:rPr lang="pl-PL" dirty="0"/>
              <a:t>– 4 pkt</a:t>
            </a:r>
          </a:p>
          <a:p>
            <a:r>
              <a:rPr lang="pl-PL" dirty="0"/>
              <a:t>      Realizacja operacji nie wykorzystuje lokalnych produktów – 0 pkt</a:t>
            </a:r>
          </a:p>
          <a:p>
            <a:endParaRPr lang="pl-PL" b="1" dirty="0" smtClean="0"/>
          </a:p>
          <a:p>
            <a:r>
              <a:rPr lang="pl-PL" b="1" dirty="0" smtClean="0"/>
              <a:t>14. Wnioskodawca </a:t>
            </a:r>
            <a:r>
              <a:rPr lang="pl-PL" b="1" dirty="0"/>
              <a:t>jest nastawiony na działalność innowacyjną na terenie:</a:t>
            </a:r>
          </a:p>
          <a:p>
            <a:r>
              <a:rPr lang="pl-PL" dirty="0" smtClean="0"/>
              <a:t>       - działania </a:t>
            </a:r>
            <a:r>
              <a:rPr lang="pl-PL" dirty="0"/>
              <a:t>LSR – 10 pkt</a:t>
            </a:r>
          </a:p>
          <a:p>
            <a:r>
              <a:rPr lang="pl-PL" dirty="0" smtClean="0"/>
              <a:t>       - jednej </a:t>
            </a:r>
            <a:r>
              <a:rPr lang="pl-PL" dirty="0"/>
              <a:t>gminy – 5pkt</a:t>
            </a:r>
          </a:p>
          <a:p>
            <a:r>
              <a:rPr lang="pl-PL" dirty="0" smtClean="0"/>
              <a:t>       - jednej </a:t>
            </a:r>
            <a:r>
              <a:rPr lang="pl-PL" dirty="0"/>
              <a:t>miejscowości – 1 pkt</a:t>
            </a:r>
          </a:p>
          <a:p>
            <a:r>
              <a:rPr lang="pl-PL" dirty="0" smtClean="0"/>
              <a:t>       - nie </a:t>
            </a:r>
            <a:r>
              <a:rPr lang="pl-PL" dirty="0"/>
              <a:t>jest innowacyjny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15. </a:t>
            </a:r>
            <a:r>
              <a:rPr lang="pl-PL" b="1" dirty="0" smtClean="0"/>
              <a:t> Wyczerpujące </a:t>
            </a:r>
            <a:r>
              <a:rPr lang="pl-PL" b="1" dirty="0"/>
              <a:t>uzasadnienie potrzeb realizacji projektu </a:t>
            </a:r>
            <a:r>
              <a:rPr lang="pl-PL" dirty="0"/>
              <a:t>– 5 pkt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 Niewystarczające </a:t>
            </a:r>
            <a:r>
              <a:rPr lang="pl-PL" dirty="0"/>
              <a:t>uzasadnienie realizacji projektu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16. </a:t>
            </a:r>
            <a:r>
              <a:rPr lang="pl-PL" b="1" dirty="0" smtClean="0"/>
              <a:t> Możliwość </a:t>
            </a:r>
            <a:r>
              <a:rPr lang="pl-PL" b="1" dirty="0"/>
              <a:t>realizacji działań przy założonym czasie i budżecie</a:t>
            </a:r>
            <a:r>
              <a:rPr lang="pl-PL" dirty="0"/>
              <a:t> – 5 pkt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 Brak </a:t>
            </a:r>
            <a:r>
              <a:rPr lang="pl-PL" dirty="0"/>
              <a:t>możliwości realizacji działań przy założonym czasie i budżecie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17. Wnioskodawca wziął udział w:</a:t>
            </a:r>
          </a:p>
          <a:p>
            <a:r>
              <a:rPr lang="pl-PL" dirty="0"/>
              <a:t>      - Budowie LSR – 2 pkt </a:t>
            </a:r>
          </a:p>
          <a:p>
            <a:r>
              <a:rPr lang="pl-PL" dirty="0"/>
              <a:t>      - Szkoleniu przed naborem – 2 pkt </a:t>
            </a:r>
          </a:p>
          <a:p>
            <a:r>
              <a:rPr lang="pl-PL" dirty="0"/>
              <a:t>      - Doradztwie indywidualnym w terminie co najmniej 7 dni przed rozpoczęciem naboru – 2 pkt</a:t>
            </a:r>
          </a:p>
          <a:p>
            <a:r>
              <a:rPr lang="pl-PL" dirty="0"/>
              <a:t>      - Żadne z powyższych – 0 pkt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035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11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130621" y="676817"/>
            <a:ext cx="907572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/>
          </a:p>
          <a:p>
            <a:r>
              <a:rPr lang="pl-PL" b="1" dirty="0" smtClean="0"/>
              <a:t>18. Podmiot</a:t>
            </a:r>
            <a:r>
              <a:rPr lang="pl-PL" b="1" dirty="0"/>
              <a:t>, który ubiega się o dofinansowanie:</a:t>
            </a:r>
          </a:p>
          <a:p>
            <a:r>
              <a:rPr lang="pl-PL" dirty="0" smtClean="0"/>
              <a:t>      - zatrudniała </a:t>
            </a:r>
            <a:r>
              <a:rPr lang="pl-PL" dirty="0"/>
              <a:t>mniej niż 5 pracowników – 5 pkt</a:t>
            </a:r>
          </a:p>
          <a:p>
            <a:r>
              <a:rPr lang="pl-PL" dirty="0" smtClean="0"/>
              <a:t>      - zatrudniała </a:t>
            </a:r>
            <a:r>
              <a:rPr lang="pl-PL" dirty="0"/>
              <a:t>do 15 pracowników – 2 pkt</a:t>
            </a:r>
          </a:p>
          <a:p>
            <a:r>
              <a:rPr lang="pl-PL" dirty="0" smtClean="0"/>
              <a:t>      - zatrudniała </a:t>
            </a:r>
            <a:r>
              <a:rPr lang="pl-PL" dirty="0"/>
              <a:t>powyżej 15 pracowników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19. Jakość składanych wniosków:</a:t>
            </a:r>
          </a:p>
          <a:p>
            <a:r>
              <a:rPr lang="pl-PL" dirty="0" smtClean="0"/>
              <a:t>      - Wniosek </a:t>
            </a:r>
            <a:r>
              <a:rPr lang="pl-PL" dirty="0"/>
              <a:t>został sporządzony w sposób rzetelny, staranny, dostarczony z załącznikami i </a:t>
            </a:r>
            <a:r>
              <a:rPr lang="pl-PL" dirty="0" smtClean="0"/>
              <a:t>dokumentami</a:t>
            </a:r>
          </a:p>
          <a:p>
            <a:r>
              <a:rPr lang="pl-PL" dirty="0"/>
              <a:t> </a:t>
            </a:r>
            <a:r>
              <a:rPr lang="pl-PL" dirty="0" smtClean="0"/>
              <a:t>       dodatkowymi </a:t>
            </a:r>
            <a:r>
              <a:rPr lang="pl-PL" dirty="0"/>
              <a:t>potrzebnymi do realizacji projektu – 5 pkt</a:t>
            </a:r>
          </a:p>
          <a:p>
            <a:r>
              <a:rPr lang="pl-PL" dirty="0" smtClean="0"/>
              <a:t>      - Wniosek </a:t>
            </a:r>
            <a:r>
              <a:rPr lang="pl-PL" dirty="0"/>
              <a:t>został sporządzony w sposób rzetelny lecz dostarczony bez dokumentów niezbędnych </a:t>
            </a:r>
            <a:r>
              <a:rPr lang="pl-PL" dirty="0" smtClean="0"/>
              <a:t>do</a:t>
            </a:r>
          </a:p>
          <a:p>
            <a:r>
              <a:rPr lang="pl-PL" dirty="0"/>
              <a:t> </a:t>
            </a:r>
            <a:r>
              <a:rPr lang="pl-PL" dirty="0" smtClean="0"/>
              <a:t>       realizacji </a:t>
            </a:r>
            <a:r>
              <a:rPr lang="pl-PL" dirty="0"/>
              <a:t>projektu – 0 pkt </a:t>
            </a: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Minimalna ilość punktów - 45 </a:t>
            </a:r>
            <a:r>
              <a:rPr lang="pl-PL" dirty="0"/>
              <a:t>(co stanowi 30% możliwej do zdobycia ilości punktów). </a:t>
            </a:r>
            <a:endParaRPr lang="pl-PL" dirty="0" smtClean="0"/>
          </a:p>
          <a:p>
            <a:r>
              <a:rPr lang="pl-PL" dirty="0" smtClean="0"/>
              <a:t>Kryteria </a:t>
            </a:r>
            <a:r>
              <a:rPr lang="pl-PL" dirty="0"/>
              <a:t>strategiczne (premiujące), brane pod uwagę w przypadku równej ilości punktów: nr 7, nr 10, nr 11, nr 13.</a:t>
            </a:r>
          </a:p>
        </p:txBody>
      </p:sp>
    </p:spTree>
    <p:extLst>
      <p:ext uri="{BB962C8B-B14F-4D97-AF65-F5344CB8AC3E}">
        <p14:creationId xmlns:p14="http://schemas.microsoft.com/office/powerpoint/2010/main" val="295799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12</a:t>
            </a:fld>
            <a:endParaRPr lang="en-PH"/>
          </a:p>
        </p:txBody>
      </p:sp>
      <p:sp>
        <p:nvSpPr>
          <p:cNvPr id="4" name="pole tekstowe 3"/>
          <p:cNvSpPr txBox="1"/>
          <p:nvPr/>
        </p:nvSpPr>
        <p:spPr>
          <a:xfrm>
            <a:off x="243251" y="0"/>
            <a:ext cx="8658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2">
                    <a:lumMod val="10000"/>
                  </a:schemeClr>
                </a:solidFill>
              </a:rPr>
              <a:t>KARTA MERYTORYCZNA OCENY OPERACJI WEDŁUG LOKALNYCH KRYTERIÓW – </a:t>
            </a:r>
            <a:r>
              <a:rPr lang="pl-PL" sz="2000" b="1" dirty="0" smtClean="0">
                <a:solidFill>
                  <a:schemeClr val="tx2">
                    <a:lumMod val="10000"/>
                  </a:schemeClr>
                </a:solidFill>
              </a:rPr>
              <a:t>BUDOWA LUB PRZEBUDOWA OGÓLNODOSTĘPNEJ INFRASTRUKTURY TURYSTYCZNEJ LUB REKREACYJNEJ, </a:t>
            </a:r>
          </a:p>
          <a:p>
            <a:r>
              <a:rPr lang="pl-PL" sz="2000" b="1" dirty="0" smtClean="0">
                <a:solidFill>
                  <a:schemeClr val="tx2">
                    <a:lumMod val="10000"/>
                  </a:schemeClr>
                </a:solidFill>
              </a:rPr>
              <a:t>LUB KULTURANEJ  LUB SPORTOWEJ</a:t>
            </a:r>
            <a:endParaRPr lang="pl-PL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72296" y="1323439"/>
            <a:ext cx="869639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1. Wnioskodawca </a:t>
            </a:r>
            <a:r>
              <a:rPr lang="pl-PL" b="1" dirty="0"/>
              <a:t>jest członkiem LGD </a:t>
            </a:r>
            <a:r>
              <a:rPr lang="pl-PL" dirty="0"/>
              <a:t>– 5 pkt</a:t>
            </a:r>
          </a:p>
          <a:p>
            <a:r>
              <a:rPr lang="pl-PL" dirty="0" smtClean="0"/>
              <a:t>    Wnioskodawca </a:t>
            </a:r>
            <a:r>
              <a:rPr lang="pl-PL" dirty="0"/>
              <a:t>nie jest członkiem LGD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 smtClean="0"/>
              <a:t>2</a:t>
            </a:r>
            <a:r>
              <a:rPr lang="pl-PL" b="1" dirty="0"/>
              <a:t>. Wnioskodawca przewidział wykorzystanie logotypu LGD zgodnie z wytycznymi </a:t>
            </a:r>
            <a:r>
              <a:rPr lang="pl-PL" dirty="0"/>
              <a:t>– 2 pkt</a:t>
            </a:r>
          </a:p>
          <a:p>
            <a:r>
              <a:rPr lang="pl-PL" dirty="0" smtClean="0"/>
              <a:t>    Wnioskodawca </a:t>
            </a:r>
            <a:r>
              <a:rPr lang="pl-PL" dirty="0"/>
              <a:t>nie przewidział wykorzystania logotypu LGD zgodnie z wytycznymi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3. Zaplanowano działania informujące o dofinansowaniu ze środków PROW, zgodnie z </a:t>
            </a:r>
            <a:r>
              <a:rPr lang="pl-PL" b="1" dirty="0" smtClean="0"/>
              <a:t>wytycznymi</a:t>
            </a:r>
            <a:r>
              <a:rPr lang="pl-PL" b="1" dirty="0"/>
              <a:t>:</a:t>
            </a:r>
          </a:p>
          <a:p>
            <a:r>
              <a:rPr lang="pl-PL" dirty="0" smtClean="0"/>
              <a:t>    - Tablica </a:t>
            </a:r>
            <a:r>
              <a:rPr lang="pl-PL" dirty="0"/>
              <a:t>informacyjna – 2pkt</a:t>
            </a:r>
          </a:p>
          <a:p>
            <a:r>
              <a:rPr lang="pl-PL" dirty="0" smtClean="0"/>
              <a:t>    - Strona </a:t>
            </a:r>
            <a:r>
              <a:rPr lang="pl-PL" dirty="0"/>
              <a:t>internetowa – 2 pkt</a:t>
            </a:r>
          </a:p>
          <a:p>
            <a:r>
              <a:rPr lang="pl-PL" dirty="0" smtClean="0"/>
              <a:t>    - Informacja </a:t>
            </a:r>
            <a:r>
              <a:rPr lang="pl-PL" dirty="0"/>
              <a:t>w materiałach drukowanych – 2 pkt</a:t>
            </a:r>
          </a:p>
          <a:p>
            <a:r>
              <a:rPr lang="pl-PL" dirty="0" smtClean="0"/>
              <a:t>    - Żadnych </a:t>
            </a:r>
            <a:r>
              <a:rPr lang="pl-PL" dirty="0"/>
              <a:t>z wyżej wymienionych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 smtClean="0"/>
              <a:t>4. Wnioskowana kwota pomocy nie przekracza:</a:t>
            </a:r>
            <a:endParaRPr lang="pl-PL" b="1" dirty="0"/>
          </a:p>
          <a:p>
            <a:r>
              <a:rPr lang="pl-PL" dirty="0" smtClean="0"/>
              <a:t>    - 60 </a:t>
            </a:r>
            <a:r>
              <a:rPr lang="pl-PL" dirty="0"/>
              <a:t>tys. zł – 10 </a:t>
            </a:r>
            <a:r>
              <a:rPr lang="pl-PL" dirty="0" smtClean="0"/>
              <a:t>pkt</a:t>
            </a:r>
            <a:endParaRPr lang="pl-PL" dirty="0"/>
          </a:p>
          <a:p>
            <a:r>
              <a:rPr lang="pl-PL" dirty="0" smtClean="0"/>
              <a:t>    - 90 </a:t>
            </a:r>
            <a:r>
              <a:rPr lang="pl-PL" dirty="0"/>
              <a:t>tys. zł – 5 pkt</a:t>
            </a:r>
          </a:p>
          <a:p>
            <a:r>
              <a:rPr lang="pl-PL" dirty="0" smtClean="0"/>
              <a:t>    - Powyżej </a:t>
            </a:r>
            <a:r>
              <a:rPr lang="pl-PL" dirty="0"/>
              <a:t>90 tys. zł – 0 pkt</a:t>
            </a: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61710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13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313570" y="740770"/>
            <a:ext cx="8830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5. Planowany </a:t>
            </a:r>
            <a:r>
              <a:rPr lang="pl-PL" b="1" dirty="0"/>
              <a:t>czas realizacji operacji nie przekracza:</a:t>
            </a:r>
          </a:p>
          <a:p>
            <a:r>
              <a:rPr lang="pl-PL" dirty="0" smtClean="0"/>
              <a:t>    - 8 </a:t>
            </a:r>
            <a:r>
              <a:rPr lang="pl-PL" dirty="0"/>
              <a:t>miesięcy – 8 pkt</a:t>
            </a:r>
          </a:p>
          <a:p>
            <a:r>
              <a:rPr lang="pl-PL" dirty="0" smtClean="0"/>
              <a:t>    - 12 </a:t>
            </a:r>
            <a:r>
              <a:rPr lang="pl-PL" dirty="0"/>
              <a:t>miesięcy – 4 pkt</a:t>
            </a:r>
          </a:p>
          <a:p>
            <a:r>
              <a:rPr lang="pl-PL" dirty="0" smtClean="0"/>
              <a:t>    - Powyżej </a:t>
            </a:r>
            <a:r>
              <a:rPr lang="pl-PL" dirty="0"/>
              <a:t>12 miesięcy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6. Operacja zakłada stworzenie infrastruktury dostosowanej do potrzeb osób </a:t>
            </a:r>
            <a:r>
              <a:rPr lang="pl-PL" b="1" dirty="0" smtClean="0"/>
              <a:t> </a:t>
            </a:r>
          </a:p>
          <a:p>
            <a:r>
              <a:rPr lang="pl-PL" b="1" dirty="0"/>
              <a:t> </a:t>
            </a:r>
            <a:r>
              <a:rPr lang="pl-PL" b="1" dirty="0" smtClean="0"/>
              <a:t>   niepełnosprawnych </a:t>
            </a:r>
            <a:r>
              <a:rPr lang="pl-PL" b="1" dirty="0"/>
              <a:t>– 5 pkt</a:t>
            </a:r>
          </a:p>
          <a:p>
            <a:r>
              <a:rPr lang="pl-PL" dirty="0" smtClean="0"/>
              <a:t>    Operacja </a:t>
            </a:r>
            <a:r>
              <a:rPr lang="pl-PL" dirty="0"/>
              <a:t>nie zakłada stworzenie infrastruktury dostosowanej do potrzeb osób niepełnosprawnych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7. Operacja dotyczy infrastruktury:</a:t>
            </a:r>
          </a:p>
          <a:p>
            <a:r>
              <a:rPr lang="pl-PL" dirty="0" smtClean="0"/>
              <a:t>    - turystycznej </a:t>
            </a:r>
            <a:r>
              <a:rPr lang="pl-PL" dirty="0"/>
              <a:t>– 7 pkt</a:t>
            </a:r>
          </a:p>
          <a:p>
            <a:r>
              <a:rPr lang="pl-PL" dirty="0" smtClean="0"/>
              <a:t>    - rekreacyjno-sportowej </a:t>
            </a:r>
            <a:r>
              <a:rPr lang="pl-PL" dirty="0"/>
              <a:t>lub kulturalno-społecznej – 5 pkt</a:t>
            </a:r>
          </a:p>
          <a:p>
            <a:r>
              <a:rPr lang="pl-PL" dirty="0" smtClean="0"/>
              <a:t>    - żadnej </a:t>
            </a:r>
            <a:r>
              <a:rPr lang="pl-PL" dirty="0"/>
              <a:t>z powyższych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8. Wnioskodawca przewidział wykorzystanie rozwiązań sprzyjających ochronie środowiska </a:t>
            </a:r>
            <a:endParaRPr lang="pl-PL" b="1" dirty="0" smtClean="0"/>
          </a:p>
          <a:p>
            <a:r>
              <a:rPr lang="pl-PL" b="1" dirty="0"/>
              <a:t> </a:t>
            </a:r>
            <a:r>
              <a:rPr lang="pl-PL" b="1" dirty="0" smtClean="0"/>
              <a:t>   i podnoszeniu świadomości </a:t>
            </a:r>
            <a:r>
              <a:rPr lang="pl-PL" b="1" dirty="0"/>
              <a:t>ekologicznej </a:t>
            </a:r>
            <a:r>
              <a:rPr lang="pl-PL" dirty="0"/>
              <a:t>– 3pkt</a:t>
            </a:r>
          </a:p>
          <a:p>
            <a:r>
              <a:rPr lang="pl-PL" dirty="0" smtClean="0"/>
              <a:t>    Wnioskodawca </a:t>
            </a:r>
            <a:r>
              <a:rPr lang="pl-PL" dirty="0"/>
              <a:t>nie przewidział wykorzystania rozwiązań sprzyjających ochronie środowiska i </a:t>
            </a:r>
            <a:r>
              <a:rPr lang="pl-PL" dirty="0" smtClean="0"/>
              <a:t>podnoszeniu</a:t>
            </a:r>
          </a:p>
          <a:p>
            <a:r>
              <a:rPr lang="pl-PL" dirty="0" smtClean="0"/>
              <a:t>    świadomości </a:t>
            </a:r>
            <a:r>
              <a:rPr lang="pl-PL" dirty="0"/>
              <a:t>ekologicznej – 0 pkt</a:t>
            </a:r>
          </a:p>
        </p:txBody>
      </p:sp>
    </p:spTree>
    <p:extLst>
      <p:ext uri="{BB962C8B-B14F-4D97-AF65-F5344CB8AC3E}">
        <p14:creationId xmlns:p14="http://schemas.microsoft.com/office/powerpoint/2010/main" val="252203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14</a:t>
            </a:fld>
            <a:endParaRPr lang="en-PH"/>
          </a:p>
        </p:txBody>
      </p:sp>
      <p:sp>
        <p:nvSpPr>
          <p:cNvPr id="4" name="pole tekstowe 3"/>
          <p:cNvSpPr txBox="1"/>
          <p:nvPr/>
        </p:nvSpPr>
        <p:spPr>
          <a:xfrm>
            <a:off x="721483" y="855346"/>
            <a:ext cx="74596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9. Wnioskodawca </a:t>
            </a:r>
            <a:r>
              <a:rPr lang="pl-PL" b="1" dirty="0"/>
              <a:t>wziął udział w:</a:t>
            </a:r>
          </a:p>
          <a:p>
            <a:r>
              <a:rPr lang="pl-PL" dirty="0" smtClean="0"/>
              <a:t>     - Budowie </a:t>
            </a:r>
            <a:r>
              <a:rPr lang="pl-PL" dirty="0"/>
              <a:t>LSR – 2 pkt</a:t>
            </a:r>
          </a:p>
          <a:p>
            <a:r>
              <a:rPr lang="pl-PL" dirty="0" smtClean="0"/>
              <a:t>     - Szkoleniu </a:t>
            </a:r>
            <a:r>
              <a:rPr lang="pl-PL" dirty="0"/>
              <a:t>przed naborem – 2 pkt</a:t>
            </a:r>
          </a:p>
          <a:p>
            <a:r>
              <a:rPr lang="pl-PL" dirty="0" smtClean="0"/>
              <a:t>     - Doradztwie </a:t>
            </a:r>
            <a:r>
              <a:rPr lang="pl-PL" dirty="0"/>
              <a:t>indywidualnym – 2 pkt</a:t>
            </a:r>
          </a:p>
          <a:p>
            <a:r>
              <a:rPr lang="pl-PL" dirty="0" smtClean="0"/>
              <a:t>     - Żadne </a:t>
            </a:r>
            <a:r>
              <a:rPr lang="pl-PL" dirty="0"/>
              <a:t>z powyższych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10. Udział wkładu własnego jest wyższy niż wymagany o:</a:t>
            </a:r>
          </a:p>
          <a:p>
            <a:r>
              <a:rPr lang="pl-PL" dirty="0" smtClean="0"/>
              <a:t>      - 20</a:t>
            </a:r>
            <a:r>
              <a:rPr lang="pl-PL" dirty="0"/>
              <a:t>% wnioskowanej kwoty pomocy – 15 pkt</a:t>
            </a:r>
          </a:p>
          <a:p>
            <a:r>
              <a:rPr lang="pl-PL" dirty="0" smtClean="0"/>
              <a:t>      - 10</a:t>
            </a:r>
            <a:r>
              <a:rPr lang="pl-PL" dirty="0"/>
              <a:t>% wnioskowanej kwoty pomocy – 10 pkt</a:t>
            </a:r>
          </a:p>
          <a:p>
            <a:r>
              <a:rPr lang="pl-PL" dirty="0" smtClean="0"/>
              <a:t>      - 5</a:t>
            </a:r>
            <a:r>
              <a:rPr lang="pl-PL" dirty="0"/>
              <a:t>% wnioskowanej kwoty pomocy – 5 pkt</a:t>
            </a:r>
          </a:p>
          <a:p>
            <a:r>
              <a:rPr lang="pl-PL" dirty="0" smtClean="0"/>
              <a:t>      - Poniżej </a:t>
            </a:r>
            <a:r>
              <a:rPr lang="pl-PL" dirty="0"/>
              <a:t>5% wnioskowanej kwoty pomocy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11. Wnioskodawca nastawiony na działalność innowacyjną. </a:t>
            </a:r>
            <a:r>
              <a:rPr lang="pl-PL" dirty="0"/>
              <a:t>O</a:t>
            </a:r>
            <a:r>
              <a:rPr lang="pl-PL" dirty="0" smtClean="0"/>
              <a:t>peracja uwzględniająca</a:t>
            </a:r>
          </a:p>
          <a:p>
            <a:r>
              <a:rPr lang="pl-PL" dirty="0"/>
              <a:t> </a:t>
            </a:r>
            <a:r>
              <a:rPr lang="pl-PL" dirty="0" smtClean="0"/>
              <a:t>     opracowanie i </a:t>
            </a:r>
            <a:r>
              <a:rPr lang="pl-PL" dirty="0"/>
              <a:t>wdrożenie nowych lub istotnie ulepszonych produktów i procesów – 2 pkt.</a:t>
            </a:r>
          </a:p>
          <a:p>
            <a:r>
              <a:rPr lang="pl-PL" dirty="0" smtClean="0"/>
              <a:t>      Wnioskodawca </a:t>
            </a:r>
            <a:r>
              <a:rPr lang="pl-PL" dirty="0"/>
              <a:t>nie jest nastawiony na działalność innowacyjną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 smtClean="0"/>
              <a:t>12. Wyczerpujące uzasadnienie potrzeb realizacji projektu – 5 pkt</a:t>
            </a:r>
          </a:p>
          <a:p>
            <a:r>
              <a:rPr lang="pl-PL" dirty="0" smtClean="0"/>
              <a:t>      Nie wystarczające uzasadnienie potrzeb realizacji projektu – 0 pkt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3236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15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213401" y="862220"/>
            <a:ext cx="88474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13. Możliwość </a:t>
            </a:r>
            <a:r>
              <a:rPr lang="pl-PL" b="1" dirty="0"/>
              <a:t>realizacji działań przy założonym czasie i budżecie </a:t>
            </a:r>
            <a:r>
              <a:rPr lang="pl-PL" dirty="0"/>
              <a:t>– 5 pkt</a:t>
            </a:r>
          </a:p>
          <a:p>
            <a:r>
              <a:rPr lang="pl-PL" dirty="0" smtClean="0"/>
              <a:t>      Brak </a:t>
            </a:r>
            <a:r>
              <a:rPr lang="pl-PL" dirty="0"/>
              <a:t>możliwości realizacji działań przy założonym czasie i budżecie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14. Operacja realizowana w miejscowości zamieszkanej przez mniej niż 5 000 </a:t>
            </a:r>
            <a:r>
              <a:rPr lang="pl-PL" b="1" dirty="0" smtClean="0"/>
              <a:t>    </a:t>
            </a:r>
          </a:p>
          <a:p>
            <a:r>
              <a:rPr lang="pl-PL" b="1" dirty="0"/>
              <a:t> </a:t>
            </a:r>
            <a:r>
              <a:rPr lang="pl-PL" b="1" dirty="0" smtClean="0"/>
              <a:t>     mieszkańców </a:t>
            </a:r>
            <a:r>
              <a:rPr lang="pl-PL" dirty="0"/>
              <a:t>– 5 pkt</a:t>
            </a:r>
          </a:p>
          <a:p>
            <a:r>
              <a:rPr lang="pl-PL" dirty="0" smtClean="0"/>
              <a:t>      Operacja </a:t>
            </a:r>
            <a:r>
              <a:rPr lang="pl-PL" dirty="0"/>
              <a:t>realizowana w miejscowości zamieszkanej przez więcej niż 5 000 mieszkańców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Minimalna ilość punktów – 25  </a:t>
            </a:r>
            <a:r>
              <a:rPr lang="pl-PL" dirty="0"/>
              <a:t>(co stanowi 30% możliwej do zdobycia ilości punktów). </a:t>
            </a:r>
            <a:endParaRPr lang="pl-PL" dirty="0" smtClean="0"/>
          </a:p>
          <a:p>
            <a:r>
              <a:rPr lang="pl-PL" dirty="0" smtClean="0"/>
              <a:t>Kryteria </a:t>
            </a:r>
            <a:r>
              <a:rPr lang="pl-PL" dirty="0"/>
              <a:t>strategiczne (premiujące), brane pod uwagę w przypadku równej ilości punktów: nr 4, nr 6, nr 7, nr 10.</a:t>
            </a:r>
            <a:endParaRPr lang="pl-PL" dirty="0" smtClean="0"/>
          </a:p>
          <a:p>
            <a:endParaRPr lang="pl-PL" sz="1200" dirty="0"/>
          </a:p>
          <a:p>
            <a:endParaRPr lang="pl-PL" sz="1200" dirty="0" smtClean="0"/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548462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16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0" y="11183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>
                    <a:lumMod val="10000"/>
                  </a:schemeClr>
                </a:solidFill>
              </a:rPr>
              <a:t>KARTA MERYTORYCZNA OCENY OPERACJI WEDŁUG LOKALNYCH KRYTERIÓW </a:t>
            </a:r>
            <a:r>
              <a:rPr lang="pl-PL" sz="2000" b="1" dirty="0" smtClean="0">
                <a:solidFill>
                  <a:schemeClr val="tx2">
                    <a:lumMod val="10000"/>
                  </a:schemeClr>
                </a:solidFill>
              </a:rPr>
              <a:t>– PROJEKTY GRANTOWE – PROMOCJA </a:t>
            </a:r>
          </a:p>
          <a:p>
            <a:pPr algn="ctr"/>
            <a:r>
              <a:rPr lang="pl-PL" sz="2000" b="1" dirty="0" smtClean="0">
                <a:solidFill>
                  <a:schemeClr val="tx2">
                    <a:lumMod val="10000"/>
                  </a:schemeClr>
                </a:solidFill>
              </a:rPr>
              <a:t>TURYSTYCZNA OBSZARU</a:t>
            </a:r>
            <a:endParaRPr lang="pl-PL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68391" y="1078861"/>
            <a:ext cx="84993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1.</a:t>
            </a:r>
            <a:r>
              <a:rPr lang="pl-PL" dirty="0" smtClean="0"/>
              <a:t> </a:t>
            </a:r>
            <a:r>
              <a:rPr lang="pl-PL" b="1" dirty="0" err="1" smtClean="0"/>
              <a:t>Grantobiorca</a:t>
            </a:r>
            <a:r>
              <a:rPr lang="pl-PL" b="1" dirty="0" smtClean="0"/>
              <a:t> </a:t>
            </a:r>
            <a:r>
              <a:rPr lang="pl-PL" b="1" dirty="0"/>
              <a:t>jest członkiem LGD i ma opłaconą składkę członkowską </a:t>
            </a:r>
            <a:r>
              <a:rPr lang="pl-PL" dirty="0"/>
              <a:t>– 5 pkt</a:t>
            </a:r>
          </a:p>
          <a:p>
            <a:r>
              <a:rPr lang="pl-PL" dirty="0" smtClean="0"/>
              <a:t>    </a:t>
            </a:r>
            <a:r>
              <a:rPr lang="pl-PL" dirty="0" err="1" smtClean="0"/>
              <a:t>Grantobiorca</a:t>
            </a:r>
            <a:r>
              <a:rPr lang="pl-PL" dirty="0" smtClean="0"/>
              <a:t> </a:t>
            </a:r>
            <a:r>
              <a:rPr lang="pl-PL" dirty="0"/>
              <a:t>nie jest członkiem LGD lub nie ma opłaconej składki członkowskiej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 smtClean="0"/>
              <a:t>2.</a:t>
            </a:r>
            <a:r>
              <a:rPr lang="pl-PL" dirty="0" smtClean="0"/>
              <a:t> </a:t>
            </a:r>
            <a:r>
              <a:rPr lang="pl-PL" b="1" dirty="0"/>
              <a:t>Zaplanowano działania informujące o dofinansowaniu ze środków PROW, zgodnie z wytycznymi </a:t>
            </a:r>
            <a:endParaRPr lang="pl-PL" b="1" dirty="0" smtClean="0"/>
          </a:p>
          <a:p>
            <a:r>
              <a:rPr lang="pl-PL" b="1" dirty="0" smtClean="0"/>
              <a:t>    (</a:t>
            </a:r>
            <a:r>
              <a:rPr lang="pl-PL" b="1" dirty="0"/>
              <a:t>zgodnie </a:t>
            </a:r>
            <a:r>
              <a:rPr lang="pl-PL" b="1" dirty="0" smtClean="0"/>
              <a:t>z Księgą Wizualizacji </a:t>
            </a:r>
            <a:r>
              <a:rPr lang="pl-PL" b="1" dirty="0"/>
              <a:t>PROW 2014-2020):</a:t>
            </a:r>
          </a:p>
          <a:p>
            <a:r>
              <a:rPr lang="pl-PL" dirty="0" smtClean="0"/>
              <a:t>    - Strona </a:t>
            </a:r>
            <a:r>
              <a:rPr lang="pl-PL" dirty="0"/>
              <a:t>internetowa – 2 pkt</a:t>
            </a:r>
          </a:p>
          <a:p>
            <a:r>
              <a:rPr lang="pl-PL" dirty="0" smtClean="0"/>
              <a:t>    - Brak </a:t>
            </a:r>
            <a:r>
              <a:rPr lang="pl-PL" dirty="0"/>
              <a:t>informacji – 0 </a:t>
            </a:r>
            <a:r>
              <a:rPr lang="pl-PL" dirty="0" smtClean="0"/>
              <a:t>pkt</a:t>
            </a:r>
            <a:endParaRPr lang="pl-PL" dirty="0"/>
          </a:p>
          <a:p>
            <a:endParaRPr lang="pl-PL" dirty="0" smtClean="0"/>
          </a:p>
          <a:p>
            <a:r>
              <a:rPr lang="pl-PL" b="1" dirty="0" smtClean="0"/>
              <a:t>3. </a:t>
            </a:r>
            <a:r>
              <a:rPr lang="pl-PL" b="1" dirty="0"/>
              <a:t>Wnioskowana kwota pomocy wynosi:</a:t>
            </a:r>
          </a:p>
          <a:p>
            <a:r>
              <a:rPr lang="pl-PL" dirty="0" smtClean="0"/>
              <a:t>    - od </a:t>
            </a:r>
            <a:r>
              <a:rPr lang="pl-PL" dirty="0"/>
              <a:t>5 tys. – 10 tys. - 6 pkt</a:t>
            </a:r>
          </a:p>
          <a:p>
            <a:r>
              <a:rPr lang="pl-PL" dirty="0" smtClean="0"/>
              <a:t>    - powyżej </a:t>
            </a:r>
            <a:r>
              <a:rPr lang="pl-PL" dirty="0"/>
              <a:t>10 tys. – do 15 tys. - 4 pkt</a:t>
            </a:r>
          </a:p>
          <a:p>
            <a:r>
              <a:rPr lang="pl-PL" dirty="0" smtClean="0"/>
              <a:t>    - powyżej </a:t>
            </a:r>
            <a:r>
              <a:rPr lang="pl-PL" dirty="0"/>
              <a:t>15 tys. – 20 tys. - 2 pkt</a:t>
            </a:r>
          </a:p>
          <a:p>
            <a:r>
              <a:rPr lang="pl-PL" dirty="0" smtClean="0"/>
              <a:t>    - powyżej </a:t>
            </a:r>
            <a:r>
              <a:rPr lang="pl-PL" dirty="0"/>
              <a:t>20 tys. - 0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 smtClean="0"/>
              <a:t>4. </a:t>
            </a:r>
            <a:r>
              <a:rPr lang="pl-PL" b="1" dirty="0"/>
              <a:t>Planowany czas realizacji operacji po podpisaniu umowy:</a:t>
            </a:r>
          </a:p>
          <a:p>
            <a:r>
              <a:rPr lang="pl-PL" dirty="0" smtClean="0"/>
              <a:t>    - do </a:t>
            </a:r>
            <a:r>
              <a:rPr lang="pl-PL" dirty="0"/>
              <a:t>6 miesięcy – 8 pkt</a:t>
            </a:r>
          </a:p>
          <a:p>
            <a:r>
              <a:rPr lang="pl-PL" dirty="0" smtClean="0"/>
              <a:t>    - powyżej </a:t>
            </a:r>
            <a:r>
              <a:rPr lang="pl-PL" dirty="0"/>
              <a:t>6 miesięcy do 8 miesięcy – 4 pkt</a:t>
            </a:r>
          </a:p>
          <a:p>
            <a:r>
              <a:rPr lang="pl-PL" dirty="0" smtClean="0"/>
              <a:t>    - powyżej </a:t>
            </a:r>
            <a:r>
              <a:rPr lang="pl-PL" dirty="0"/>
              <a:t>8 miesięcy – 0 </a:t>
            </a:r>
            <a:r>
              <a:rPr lang="pl-PL" dirty="0" smtClean="0"/>
              <a:t>pkt</a:t>
            </a:r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 smtClean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204722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17</a:t>
            </a:fld>
            <a:endParaRPr lang="en-PH"/>
          </a:p>
        </p:txBody>
      </p:sp>
      <p:sp>
        <p:nvSpPr>
          <p:cNvPr id="4" name="pole tekstowe 3"/>
          <p:cNvSpPr txBox="1"/>
          <p:nvPr/>
        </p:nvSpPr>
        <p:spPr>
          <a:xfrm>
            <a:off x="333903" y="803850"/>
            <a:ext cx="820742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5. </a:t>
            </a:r>
            <a:r>
              <a:rPr lang="pl-PL" b="1" dirty="0"/>
              <a:t>Zakres działania skierowany jest do grupy osób </a:t>
            </a:r>
            <a:r>
              <a:rPr lang="pl-PL" b="1" dirty="0" err="1"/>
              <a:t>defaworyzowanych</a:t>
            </a:r>
            <a:r>
              <a:rPr lang="pl-PL" b="1" dirty="0"/>
              <a:t>:</a:t>
            </a:r>
          </a:p>
          <a:p>
            <a:r>
              <a:rPr lang="pl-PL" dirty="0" smtClean="0"/>
              <a:t>    - Kobieta</a:t>
            </a:r>
            <a:r>
              <a:rPr lang="pl-PL" dirty="0"/>
              <a:t>, osoba niepełnosprawna, osoba powyżej 55 roku życia, osoba do 26 roku życia – 3 pkt</a:t>
            </a:r>
          </a:p>
          <a:p>
            <a:r>
              <a:rPr lang="pl-PL" dirty="0" smtClean="0"/>
              <a:t>    - Zakres </a:t>
            </a:r>
            <a:r>
              <a:rPr lang="pl-PL" dirty="0"/>
              <a:t>działań nie jest skierowany do grupy w/w osób </a:t>
            </a:r>
            <a:r>
              <a:rPr lang="pl-PL" dirty="0" err="1"/>
              <a:t>defaworyzowanych</a:t>
            </a:r>
            <a:r>
              <a:rPr lang="pl-PL" dirty="0"/>
              <a:t>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 smtClean="0"/>
              <a:t>6. </a:t>
            </a:r>
            <a:r>
              <a:rPr lang="pl-PL" b="1" dirty="0" err="1" smtClean="0"/>
              <a:t>Grantobiorca</a:t>
            </a:r>
            <a:r>
              <a:rPr lang="pl-PL" b="1" dirty="0" smtClean="0"/>
              <a:t> przewidział wykorzystanie rozwiązań sprzyjających ochronie środowiska </a:t>
            </a:r>
          </a:p>
          <a:p>
            <a:r>
              <a:rPr lang="pl-PL" b="1" dirty="0"/>
              <a:t> </a:t>
            </a:r>
            <a:r>
              <a:rPr lang="pl-PL" b="1" dirty="0" smtClean="0"/>
              <a:t>   </a:t>
            </a:r>
            <a:r>
              <a:rPr lang="pl-PL" dirty="0" smtClean="0"/>
              <a:t>i podnoszeniu świadomości </a:t>
            </a:r>
            <a:r>
              <a:rPr lang="pl-PL" dirty="0"/>
              <a:t>ekologicznej – </a:t>
            </a:r>
            <a:r>
              <a:rPr lang="pl-PL" dirty="0" smtClean="0"/>
              <a:t>3pkt</a:t>
            </a:r>
            <a:endParaRPr lang="pl-PL" dirty="0"/>
          </a:p>
          <a:p>
            <a:r>
              <a:rPr lang="pl-PL" dirty="0" smtClean="0"/>
              <a:t>    </a:t>
            </a:r>
            <a:r>
              <a:rPr lang="pl-PL" dirty="0" err="1" smtClean="0"/>
              <a:t>Grantobiorca</a:t>
            </a:r>
            <a:r>
              <a:rPr lang="pl-PL" dirty="0" smtClean="0"/>
              <a:t> </a:t>
            </a:r>
            <a:r>
              <a:rPr lang="pl-PL" dirty="0"/>
              <a:t>nie przewidział wykorzystania rozwiązań sprzyjających ochronie </a:t>
            </a:r>
            <a:r>
              <a:rPr lang="pl-PL" dirty="0" smtClean="0"/>
              <a:t>środowiska</a:t>
            </a:r>
          </a:p>
          <a:p>
            <a:r>
              <a:rPr lang="pl-PL" dirty="0"/>
              <a:t> </a:t>
            </a:r>
            <a:r>
              <a:rPr lang="pl-PL" dirty="0" smtClean="0"/>
              <a:t>   </a:t>
            </a:r>
            <a:r>
              <a:rPr lang="pl-PL" dirty="0"/>
              <a:t>i podnoszeniu </a:t>
            </a:r>
            <a:r>
              <a:rPr lang="pl-PL" dirty="0" smtClean="0"/>
              <a:t>świadomości </a:t>
            </a:r>
            <a:r>
              <a:rPr lang="pl-PL" dirty="0"/>
              <a:t>ekologicznej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7. </a:t>
            </a:r>
            <a:r>
              <a:rPr lang="pl-PL" b="1" dirty="0" err="1"/>
              <a:t>Grantobiorca</a:t>
            </a:r>
            <a:r>
              <a:rPr lang="pl-PL" b="1" dirty="0"/>
              <a:t> wziął udział w:</a:t>
            </a:r>
          </a:p>
          <a:p>
            <a:r>
              <a:rPr lang="pl-PL" dirty="0" smtClean="0"/>
              <a:t>    - Budowie </a:t>
            </a:r>
            <a:r>
              <a:rPr lang="pl-PL" dirty="0"/>
              <a:t>LSR – 2 pkt</a:t>
            </a:r>
          </a:p>
          <a:p>
            <a:r>
              <a:rPr lang="pl-PL" dirty="0" smtClean="0"/>
              <a:t>    - Szkoleniu </a:t>
            </a:r>
            <a:r>
              <a:rPr lang="pl-PL" dirty="0"/>
              <a:t>przed naborem – 2 pkt</a:t>
            </a:r>
          </a:p>
          <a:p>
            <a:r>
              <a:rPr lang="pl-PL" dirty="0" smtClean="0"/>
              <a:t>    - Doradztwie </a:t>
            </a:r>
            <a:r>
              <a:rPr lang="pl-PL" dirty="0"/>
              <a:t>indywidualnym – 2 pkt</a:t>
            </a:r>
          </a:p>
          <a:p>
            <a:r>
              <a:rPr lang="pl-PL" dirty="0" smtClean="0"/>
              <a:t>    - Żadne </a:t>
            </a:r>
            <a:r>
              <a:rPr lang="pl-PL" dirty="0"/>
              <a:t>z powyższych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 smtClean="0"/>
              <a:t>8. </a:t>
            </a:r>
            <a:r>
              <a:rPr lang="pl-PL" b="1" dirty="0"/>
              <a:t>W realizacji operacji przewidziano udział osób należących do grupy </a:t>
            </a:r>
            <a:r>
              <a:rPr lang="pl-PL" b="1" dirty="0" err="1" smtClean="0"/>
              <a:t>defaworyzowanej</a:t>
            </a:r>
            <a:r>
              <a:rPr lang="pl-PL" b="1" dirty="0" smtClean="0"/>
              <a:t> </a:t>
            </a:r>
            <a:r>
              <a:rPr lang="pl-PL" dirty="0" smtClean="0"/>
              <a:t>- </a:t>
            </a:r>
            <a:r>
              <a:rPr lang="pl-PL" dirty="0"/>
              <a:t>2 pkt</a:t>
            </a:r>
          </a:p>
          <a:p>
            <a:r>
              <a:rPr lang="pl-PL" dirty="0" smtClean="0"/>
              <a:t>    W </a:t>
            </a:r>
            <a:r>
              <a:rPr lang="pl-PL" dirty="0"/>
              <a:t>realizacji operacji nie przewidziano udziału osób należących do grupy </a:t>
            </a:r>
            <a:r>
              <a:rPr lang="pl-PL" dirty="0" err="1" smtClean="0"/>
              <a:t>defaworyzowanej</a:t>
            </a:r>
            <a:r>
              <a:rPr lang="pl-PL" dirty="0" smtClean="0"/>
              <a:t> - </a:t>
            </a:r>
            <a:r>
              <a:rPr lang="pl-PL" dirty="0"/>
              <a:t>0 pkt</a:t>
            </a:r>
          </a:p>
          <a:p>
            <a:endParaRPr lang="pl-PL" sz="1200" dirty="0"/>
          </a:p>
          <a:p>
            <a:endParaRPr lang="pl-PL" sz="1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9782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18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611793" y="900345"/>
            <a:ext cx="84072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9. </a:t>
            </a:r>
            <a:r>
              <a:rPr lang="pl-PL" b="1" dirty="0" err="1"/>
              <a:t>Grantobiorca</a:t>
            </a:r>
            <a:r>
              <a:rPr lang="pl-PL" b="1" dirty="0"/>
              <a:t> będący osobą fizyczną jest zameldowany na pobyt stały od 2 lat </a:t>
            </a:r>
            <a:r>
              <a:rPr lang="pl-PL" dirty="0" smtClean="0"/>
              <a:t>na</a:t>
            </a:r>
          </a:p>
          <a:p>
            <a:r>
              <a:rPr lang="pl-PL" dirty="0"/>
              <a:t> </a:t>
            </a:r>
            <a:r>
              <a:rPr lang="pl-PL" dirty="0" smtClean="0"/>
              <a:t>    terenie </a:t>
            </a:r>
            <a:r>
              <a:rPr lang="pl-PL" dirty="0"/>
              <a:t>LSR licząc do dnia złożenia </a:t>
            </a:r>
            <a:r>
              <a:rPr lang="pl-PL" dirty="0" smtClean="0"/>
              <a:t>wniosku - </a:t>
            </a:r>
            <a:r>
              <a:rPr lang="pl-PL" dirty="0"/>
              <a:t>10 pkt</a:t>
            </a:r>
          </a:p>
          <a:p>
            <a:r>
              <a:rPr lang="pl-PL" dirty="0" smtClean="0"/>
              <a:t>     </a:t>
            </a:r>
            <a:r>
              <a:rPr lang="pl-PL" dirty="0" err="1" smtClean="0"/>
              <a:t>Grantobiorca</a:t>
            </a:r>
            <a:r>
              <a:rPr lang="pl-PL" dirty="0" smtClean="0"/>
              <a:t> </a:t>
            </a:r>
            <a:r>
              <a:rPr lang="pl-PL" dirty="0"/>
              <a:t>będący osobą fizyczną nie jest zameldowany na pobyt stały od 2 lat na </a:t>
            </a:r>
            <a:r>
              <a:rPr lang="pl-PL" dirty="0" smtClean="0"/>
              <a:t> </a:t>
            </a:r>
          </a:p>
          <a:p>
            <a:r>
              <a:rPr lang="pl-PL" dirty="0"/>
              <a:t> </a:t>
            </a:r>
            <a:r>
              <a:rPr lang="pl-PL" dirty="0" smtClean="0"/>
              <a:t>    obszarze </a:t>
            </a:r>
            <a:r>
              <a:rPr lang="pl-PL" dirty="0"/>
              <a:t>LSR licząc do dnia złożenia </a:t>
            </a:r>
            <a:r>
              <a:rPr lang="pl-PL" dirty="0" smtClean="0"/>
              <a:t>wniosku - </a:t>
            </a:r>
            <a:r>
              <a:rPr lang="pl-PL" dirty="0"/>
              <a:t>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10.</a:t>
            </a:r>
            <a:r>
              <a:rPr lang="pl-PL" dirty="0"/>
              <a:t> </a:t>
            </a:r>
            <a:r>
              <a:rPr lang="pl-PL" b="1" dirty="0" err="1"/>
              <a:t>Grantobiorca</a:t>
            </a:r>
            <a:r>
              <a:rPr lang="pl-PL" b="1" dirty="0"/>
              <a:t> będący organizacją pozarządową ma siedzibę na obszarze objętym </a:t>
            </a:r>
            <a:r>
              <a:rPr lang="pl-PL" b="1" dirty="0" smtClean="0"/>
              <a:t>LSR - </a:t>
            </a:r>
            <a:r>
              <a:rPr lang="pl-PL" dirty="0"/>
              <a:t>10 pkt</a:t>
            </a:r>
          </a:p>
          <a:p>
            <a:r>
              <a:rPr lang="pl-PL" dirty="0" smtClean="0"/>
              <a:t>      </a:t>
            </a:r>
            <a:r>
              <a:rPr lang="pl-PL" dirty="0" err="1" smtClean="0"/>
              <a:t>Grantobiorca</a:t>
            </a:r>
            <a:r>
              <a:rPr lang="pl-PL" dirty="0" smtClean="0"/>
              <a:t> </a:t>
            </a:r>
            <a:r>
              <a:rPr lang="pl-PL" dirty="0"/>
              <a:t>będący organizacją pozarządową ma siedzibę poza obszarem </a:t>
            </a:r>
            <a:r>
              <a:rPr lang="pl-PL" dirty="0" smtClean="0"/>
              <a:t>LSR - </a:t>
            </a:r>
            <a:r>
              <a:rPr lang="pl-PL" dirty="0"/>
              <a:t>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 smtClean="0"/>
              <a:t>11</a:t>
            </a:r>
            <a:r>
              <a:rPr lang="pl-PL" b="1" dirty="0"/>
              <a:t>. </a:t>
            </a:r>
            <a:r>
              <a:rPr lang="pl-PL" b="1" dirty="0" err="1"/>
              <a:t>Grantobiorca</a:t>
            </a:r>
            <a:r>
              <a:rPr lang="pl-PL" b="1" dirty="0"/>
              <a:t> nastawiony jest na działania </a:t>
            </a:r>
            <a:r>
              <a:rPr lang="pl-PL" b="1" dirty="0" smtClean="0"/>
              <a:t>innowacyjne</a:t>
            </a:r>
            <a:r>
              <a:rPr lang="pl-PL" dirty="0" smtClean="0"/>
              <a:t>: </a:t>
            </a:r>
            <a:endParaRPr lang="pl-PL" dirty="0"/>
          </a:p>
          <a:p>
            <a:r>
              <a:rPr lang="pl-PL" dirty="0" smtClean="0"/>
              <a:t>      - Tak </a:t>
            </a:r>
            <a:r>
              <a:rPr lang="pl-PL" dirty="0"/>
              <a:t>– 5</a:t>
            </a:r>
          </a:p>
          <a:p>
            <a:r>
              <a:rPr lang="pl-PL" dirty="0" smtClean="0"/>
              <a:t>      - Nie </a:t>
            </a:r>
            <a:r>
              <a:rPr lang="pl-PL" dirty="0"/>
              <a:t>– </a:t>
            </a:r>
            <a:r>
              <a:rPr lang="pl-PL" dirty="0" smtClean="0"/>
              <a:t>0</a:t>
            </a:r>
          </a:p>
          <a:p>
            <a:endParaRPr lang="pl-PL" dirty="0"/>
          </a:p>
          <a:p>
            <a:r>
              <a:rPr lang="pl-PL" b="1" dirty="0"/>
              <a:t>12. Realizacja operacji przyczyni się do lepszego wykorzystania zasobów:</a:t>
            </a:r>
          </a:p>
          <a:p>
            <a:r>
              <a:rPr lang="pl-PL" dirty="0" smtClean="0"/>
              <a:t>      - Kulturalnych </a:t>
            </a:r>
            <a:r>
              <a:rPr lang="pl-PL" dirty="0"/>
              <a:t>– 2 pkt</a:t>
            </a:r>
          </a:p>
          <a:p>
            <a:r>
              <a:rPr lang="pl-PL" dirty="0" smtClean="0"/>
              <a:t>      - Przyrodniczo </a:t>
            </a:r>
            <a:r>
              <a:rPr lang="pl-PL" dirty="0"/>
              <a:t>– krajobrazowych – 2 pkt</a:t>
            </a:r>
          </a:p>
          <a:p>
            <a:r>
              <a:rPr lang="pl-PL" dirty="0" smtClean="0"/>
              <a:t>      - Historycznych </a:t>
            </a:r>
            <a:r>
              <a:rPr lang="pl-PL" dirty="0"/>
              <a:t>– 2 pkt</a:t>
            </a:r>
          </a:p>
          <a:p>
            <a:r>
              <a:rPr lang="pl-PL" dirty="0" smtClean="0"/>
              <a:t>      - Żadne </a:t>
            </a:r>
            <a:r>
              <a:rPr lang="pl-PL" dirty="0"/>
              <a:t>z powyższych – 0 pkt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6489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19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861772" y="940714"/>
            <a:ext cx="76901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13. </a:t>
            </a:r>
            <a:r>
              <a:rPr lang="pl-PL" b="1" dirty="0"/>
              <a:t>Wyczerpujące uzasadnienie potrzeb realizacji </a:t>
            </a:r>
            <a:r>
              <a:rPr lang="pl-PL" b="1" dirty="0" smtClean="0"/>
              <a:t>projektu </a:t>
            </a:r>
            <a:r>
              <a:rPr lang="pl-PL" dirty="0" smtClean="0"/>
              <a:t>- </a:t>
            </a:r>
            <a:r>
              <a:rPr lang="pl-PL" dirty="0"/>
              <a:t>5 pkt</a:t>
            </a:r>
          </a:p>
          <a:p>
            <a:r>
              <a:rPr lang="pl-PL" dirty="0" smtClean="0"/>
              <a:t>      Niewystarczające </a:t>
            </a:r>
            <a:r>
              <a:rPr lang="pl-PL" dirty="0"/>
              <a:t>uzasadnienie potrzeb realizacji </a:t>
            </a:r>
            <a:r>
              <a:rPr lang="pl-PL" dirty="0" smtClean="0"/>
              <a:t>projektu - </a:t>
            </a:r>
            <a:r>
              <a:rPr lang="pl-PL" dirty="0"/>
              <a:t>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14. Możliwość realizacji działań przy założonym czasie i </a:t>
            </a:r>
            <a:r>
              <a:rPr lang="pl-PL" b="1" dirty="0" smtClean="0"/>
              <a:t>budżecie </a:t>
            </a:r>
            <a:r>
              <a:rPr lang="pl-PL" dirty="0" smtClean="0"/>
              <a:t>- </a:t>
            </a:r>
            <a:r>
              <a:rPr lang="pl-PL" dirty="0"/>
              <a:t>5 pkt</a:t>
            </a:r>
          </a:p>
          <a:p>
            <a:r>
              <a:rPr lang="pl-PL" dirty="0" smtClean="0"/>
              <a:t>      Brak </a:t>
            </a:r>
            <a:r>
              <a:rPr lang="pl-PL" dirty="0"/>
              <a:t>możliwości realizacji działań przy założonym czasie i </a:t>
            </a:r>
            <a:r>
              <a:rPr lang="pl-PL" dirty="0" smtClean="0"/>
              <a:t>budżecie - </a:t>
            </a:r>
            <a:r>
              <a:rPr lang="pl-PL" dirty="0"/>
              <a:t>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15. Operacja przyczynia się do wzrostu integracji społecznej </a:t>
            </a:r>
            <a:r>
              <a:rPr lang="pl-PL" dirty="0"/>
              <a:t>w sferze kultury i </a:t>
            </a:r>
            <a:r>
              <a:rPr lang="pl-PL" dirty="0" smtClean="0"/>
              <a:t>promocji</a:t>
            </a:r>
          </a:p>
          <a:p>
            <a:r>
              <a:rPr lang="pl-PL" dirty="0"/>
              <a:t> </a:t>
            </a:r>
            <a:r>
              <a:rPr lang="pl-PL" dirty="0" smtClean="0"/>
              <a:t>     turystycznej </a:t>
            </a:r>
            <a:r>
              <a:rPr lang="pl-PL" dirty="0"/>
              <a:t>oraz wzmocnienia więzi w miejscu </a:t>
            </a:r>
            <a:r>
              <a:rPr lang="pl-PL" dirty="0" smtClean="0"/>
              <a:t>zamieszkania - </a:t>
            </a:r>
            <a:r>
              <a:rPr lang="pl-PL" dirty="0"/>
              <a:t>5 pkt</a:t>
            </a:r>
          </a:p>
          <a:p>
            <a:r>
              <a:rPr lang="pl-PL" dirty="0" smtClean="0"/>
              <a:t>      Operacja </a:t>
            </a:r>
            <a:r>
              <a:rPr lang="pl-PL" dirty="0"/>
              <a:t>przyczynia się do wzrostu integracji społecznej w sferze kultury lub promocji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turystycznej </a:t>
            </a:r>
            <a:r>
              <a:rPr lang="pl-PL" dirty="0"/>
              <a:t>oraz wzmocnienia się więzi w miejscu zamieszkania - 3 pkt</a:t>
            </a:r>
          </a:p>
          <a:p>
            <a:r>
              <a:rPr lang="pl-PL" dirty="0" smtClean="0"/>
              <a:t>      Operacja </a:t>
            </a:r>
            <a:r>
              <a:rPr lang="pl-PL" dirty="0"/>
              <a:t>nie przyczynia się do wzrostu integracji społecznej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 smtClean="0"/>
              <a:t>16. </a:t>
            </a:r>
            <a:r>
              <a:rPr lang="pl-PL" b="1" dirty="0"/>
              <a:t>Operacja jest realizowana w miejscowości poniżej 5 000 mieszkańców </a:t>
            </a:r>
            <a:r>
              <a:rPr lang="pl-PL" dirty="0"/>
              <a:t>(badane na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podstawie danych </a:t>
            </a:r>
            <a:r>
              <a:rPr lang="pl-PL" dirty="0"/>
              <a:t>na dzień 31.12.2013r</a:t>
            </a:r>
            <a:r>
              <a:rPr lang="pl-PL" dirty="0" smtClean="0"/>
              <a:t>.) - </a:t>
            </a:r>
            <a:r>
              <a:rPr lang="pl-PL" dirty="0"/>
              <a:t>2 pkt</a:t>
            </a:r>
          </a:p>
          <a:p>
            <a:r>
              <a:rPr lang="pl-PL" dirty="0" smtClean="0"/>
              <a:t>      Operacja </a:t>
            </a:r>
            <a:r>
              <a:rPr lang="pl-PL" dirty="0"/>
              <a:t>jest realizowana w miejscowości o liczbie </a:t>
            </a:r>
            <a:r>
              <a:rPr lang="pl-PL" dirty="0" smtClean="0"/>
              <a:t>5 000 </a:t>
            </a:r>
            <a:r>
              <a:rPr lang="pl-PL" dirty="0"/>
              <a:t>i powyżej 5 </a:t>
            </a:r>
            <a:r>
              <a:rPr lang="pl-PL" dirty="0" smtClean="0"/>
              <a:t>000 </a:t>
            </a:r>
            <a:r>
              <a:rPr lang="pl-PL" dirty="0" smtClean="0"/>
              <a:t>mieszkańców</a:t>
            </a:r>
          </a:p>
          <a:p>
            <a:r>
              <a:rPr lang="pl-PL" dirty="0"/>
              <a:t> </a:t>
            </a:r>
            <a:r>
              <a:rPr lang="pl-PL" dirty="0" smtClean="0"/>
              <a:t>     </a:t>
            </a:r>
            <a:r>
              <a:rPr lang="pl-PL" dirty="0"/>
              <a:t>(badane </a:t>
            </a:r>
            <a:r>
              <a:rPr lang="pl-PL" dirty="0" smtClean="0"/>
              <a:t>na </a:t>
            </a:r>
            <a:r>
              <a:rPr lang="pl-PL" dirty="0"/>
              <a:t>podstawie danych na dzień 31.12.2013r.) - 0 pkt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648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2</a:t>
            </a:fld>
            <a:endParaRPr lang="en-PH"/>
          </a:p>
        </p:txBody>
      </p:sp>
      <p:sp>
        <p:nvSpPr>
          <p:cNvPr id="4" name="pole tekstowe 3"/>
          <p:cNvSpPr txBox="1"/>
          <p:nvPr/>
        </p:nvSpPr>
        <p:spPr>
          <a:xfrm>
            <a:off x="243401" y="769675"/>
            <a:ext cx="867693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>
                <a:solidFill>
                  <a:srgbClr val="0070C0"/>
                </a:solidFill>
              </a:rPr>
              <a:t>Realizacja przedsięwzięć </a:t>
            </a:r>
            <a:r>
              <a:rPr lang="pl-PL" sz="1800" dirty="0" smtClean="0">
                <a:solidFill>
                  <a:srgbClr val="0070C0"/>
                </a:solidFill>
              </a:rPr>
              <a:t>w </a:t>
            </a:r>
            <a:r>
              <a:rPr lang="pl-PL" sz="1800" dirty="0">
                <a:solidFill>
                  <a:srgbClr val="0070C0"/>
                </a:solidFill>
              </a:rPr>
              <a:t>ramach PROW </a:t>
            </a:r>
            <a:r>
              <a:rPr lang="pl-PL" sz="1800" dirty="0" smtClean="0">
                <a:solidFill>
                  <a:srgbClr val="0070C0"/>
                </a:solidFill>
              </a:rPr>
              <a:t>2014-2020 przez </a:t>
            </a:r>
          </a:p>
          <a:p>
            <a:pPr algn="ctr"/>
            <a:r>
              <a:rPr lang="pl-PL" sz="1800" dirty="0" smtClean="0">
                <a:solidFill>
                  <a:srgbClr val="0070C0"/>
                </a:solidFill>
              </a:rPr>
              <a:t>Stowarzyszenie „Dolina Noteci”</a:t>
            </a:r>
          </a:p>
          <a:p>
            <a:pPr algn="ctr"/>
            <a:endParaRPr lang="pl-PL" sz="1800" u="sng" dirty="0" smtClean="0">
              <a:solidFill>
                <a:srgbClr val="0070C0"/>
              </a:solidFill>
            </a:endParaRPr>
          </a:p>
          <a:p>
            <a:endParaRPr lang="pl-PL" u="sng" dirty="0"/>
          </a:p>
          <a:p>
            <a:r>
              <a:rPr lang="pl-PL" u="sng" dirty="0" smtClean="0"/>
              <a:t>Budżet </a:t>
            </a:r>
            <a:r>
              <a:rPr lang="pl-PL" u="sng" dirty="0"/>
              <a:t>Lokalnej Strategii </a:t>
            </a:r>
            <a:r>
              <a:rPr lang="pl-PL" u="sng" dirty="0" smtClean="0"/>
              <a:t>Rozwoju:</a:t>
            </a:r>
          </a:p>
          <a:p>
            <a:endParaRPr lang="pl-PL" u="sng" dirty="0"/>
          </a:p>
          <a:p>
            <a:pPr marL="342900" indent="-342900">
              <a:buAutoNum type="arabicPeriod"/>
            </a:pPr>
            <a:r>
              <a:rPr lang="pl-PL" dirty="0" smtClean="0"/>
              <a:t>Pierwotny budżet opiewał na kwotę </a:t>
            </a:r>
            <a:r>
              <a:rPr lang="pl-PL" b="1" dirty="0" smtClean="0"/>
              <a:t>6.000.000,00 zł</a:t>
            </a:r>
            <a:r>
              <a:rPr lang="pl-PL" dirty="0" smtClean="0"/>
              <a:t>, który został podzielny na:</a:t>
            </a:r>
          </a:p>
          <a:p>
            <a:r>
              <a:rPr lang="pl-PL" dirty="0"/>
              <a:t> </a:t>
            </a:r>
            <a:r>
              <a:rPr lang="pl-PL" dirty="0" smtClean="0"/>
              <a:t>      a) 2.000.000,00 zł - podejmowanie działalności gospodarczej </a:t>
            </a:r>
          </a:p>
          <a:p>
            <a:r>
              <a:rPr lang="pl-PL" dirty="0"/>
              <a:t> </a:t>
            </a:r>
            <a:r>
              <a:rPr lang="pl-PL" dirty="0" smtClean="0"/>
              <a:t>      b) 1.000.000,00 zł - rozwijanie działalności gospodarczej </a:t>
            </a:r>
          </a:p>
          <a:p>
            <a:r>
              <a:rPr lang="pl-PL" dirty="0"/>
              <a:t> </a:t>
            </a:r>
            <a:r>
              <a:rPr lang="pl-PL" dirty="0" smtClean="0"/>
              <a:t>      c)    300.000,00 zł - promocja turystyczna obszaru </a:t>
            </a:r>
          </a:p>
          <a:p>
            <a:r>
              <a:rPr lang="pl-PL" dirty="0"/>
              <a:t> </a:t>
            </a:r>
            <a:r>
              <a:rPr lang="pl-PL" dirty="0" smtClean="0"/>
              <a:t>      d) </a:t>
            </a:r>
            <a:r>
              <a:rPr lang="pl-PL" dirty="0"/>
              <a:t>2.400.000,00 </a:t>
            </a:r>
            <a:r>
              <a:rPr lang="pl-PL" dirty="0" smtClean="0"/>
              <a:t>zł - rozwój </a:t>
            </a:r>
            <a:r>
              <a:rPr lang="pl-PL" dirty="0"/>
              <a:t>infrastruktury turystycznej , społeczno-kulturalnej oraz </a:t>
            </a:r>
            <a:r>
              <a:rPr lang="pl-PL" dirty="0" smtClean="0"/>
              <a:t>rekreacyjno-sortowej </a:t>
            </a:r>
          </a:p>
          <a:p>
            <a:r>
              <a:rPr lang="pl-PL" dirty="0"/>
              <a:t> </a:t>
            </a:r>
            <a:r>
              <a:rPr lang="pl-PL" dirty="0" smtClean="0"/>
              <a:t>      e)    300.000,00 zł - wzmocnienie kapitału społecznego </a:t>
            </a:r>
          </a:p>
          <a:p>
            <a:endParaRPr lang="pl-PL" dirty="0" smtClean="0"/>
          </a:p>
          <a:p>
            <a:pPr marL="342900" indent="-342900">
              <a:buAutoNum type="arabicPeriod" startAt="2"/>
            </a:pPr>
            <a:r>
              <a:rPr lang="pl-PL" dirty="0" smtClean="0"/>
              <a:t>W trakcie realizacji LSR LGD otrzymało dwa bonusy w wysokości </a:t>
            </a:r>
            <a:r>
              <a:rPr lang="pl-PL" b="1" dirty="0" smtClean="0"/>
              <a:t>660.000,00 zł </a:t>
            </a:r>
            <a:r>
              <a:rPr lang="pl-PL" dirty="0" smtClean="0"/>
              <a:t>i </a:t>
            </a:r>
            <a:r>
              <a:rPr lang="pl-PL" b="1" dirty="0" smtClean="0"/>
              <a:t>650.000,00 zł</a:t>
            </a:r>
            <a:r>
              <a:rPr lang="pl-PL" dirty="0" smtClean="0"/>
              <a:t>, </a:t>
            </a:r>
          </a:p>
          <a:p>
            <a:r>
              <a:rPr lang="pl-PL" dirty="0"/>
              <a:t> </a:t>
            </a:r>
            <a:r>
              <a:rPr lang="pl-PL" dirty="0" smtClean="0"/>
              <a:t>      które zostały rozdysponowane dla beneficjentów na tworzenie przedsiębiorczości. </a:t>
            </a:r>
          </a:p>
          <a:p>
            <a:endParaRPr lang="pl-PL" u="sng" dirty="0"/>
          </a:p>
        </p:txBody>
      </p:sp>
    </p:spTree>
    <p:extLst>
      <p:ext uri="{BB962C8B-B14F-4D97-AF65-F5344CB8AC3E}">
        <p14:creationId xmlns:p14="http://schemas.microsoft.com/office/powerpoint/2010/main" val="3241394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20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540325" y="685800"/>
            <a:ext cx="853440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17. </a:t>
            </a:r>
            <a:r>
              <a:rPr lang="pl-PL" b="1" dirty="0"/>
              <a:t>Projekt skierowany jest do:</a:t>
            </a:r>
          </a:p>
          <a:p>
            <a:r>
              <a:rPr lang="pl-PL" dirty="0" smtClean="0"/>
              <a:t>      Wszystkich </a:t>
            </a:r>
            <a:r>
              <a:rPr lang="pl-PL" dirty="0"/>
              <a:t>mieszkańców obszaru LGD – 5 pkt</a:t>
            </a:r>
          </a:p>
          <a:p>
            <a:r>
              <a:rPr lang="pl-PL" dirty="0" smtClean="0"/>
              <a:t>      Ograniczonej </a:t>
            </a:r>
            <a:r>
              <a:rPr lang="pl-PL" dirty="0"/>
              <a:t>liczby osób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 smtClean="0"/>
              <a:t>18. </a:t>
            </a:r>
            <a:r>
              <a:rPr lang="pl-PL" b="1" dirty="0"/>
              <a:t>Operacja:</a:t>
            </a:r>
          </a:p>
          <a:p>
            <a:r>
              <a:rPr lang="pl-PL" dirty="0" smtClean="0"/>
              <a:t>      - Przewiduje </a:t>
            </a:r>
            <a:r>
              <a:rPr lang="pl-PL" dirty="0"/>
              <a:t>działania związane z promocją turystyczną obszaru LSR – 5 pkt</a:t>
            </a:r>
          </a:p>
          <a:p>
            <a:r>
              <a:rPr lang="pl-PL" dirty="0" smtClean="0"/>
              <a:t>      - Nie </a:t>
            </a:r>
            <a:r>
              <a:rPr lang="pl-PL" dirty="0"/>
              <a:t>przewiduje działań związanych z promocją obszaru LSR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 smtClean="0"/>
              <a:t>19. </a:t>
            </a:r>
            <a:r>
              <a:rPr lang="pl-PL" b="1" dirty="0"/>
              <a:t>Operacja przyniesie efekty dla społeczności lokalnej obejmujące działania w sferze:</a:t>
            </a:r>
          </a:p>
          <a:p>
            <a:r>
              <a:rPr lang="pl-PL" dirty="0" smtClean="0"/>
              <a:t>      - Turystyki  </a:t>
            </a:r>
            <a:r>
              <a:rPr lang="pl-PL" dirty="0"/>
              <a:t>– 2 pkt</a:t>
            </a:r>
          </a:p>
          <a:p>
            <a:r>
              <a:rPr lang="pl-PL" dirty="0" smtClean="0"/>
              <a:t>      - Kultury- </a:t>
            </a:r>
            <a:r>
              <a:rPr lang="pl-PL" dirty="0"/>
              <a:t>2 pkt</a:t>
            </a:r>
          </a:p>
          <a:p>
            <a:r>
              <a:rPr lang="pl-PL" dirty="0" smtClean="0"/>
              <a:t>      - Promocji </a:t>
            </a:r>
            <a:r>
              <a:rPr lang="pl-PL" dirty="0"/>
              <a:t>– 2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 smtClean="0"/>
              <a:t>20. </a:t>
            </a:r>
            <a:r>
              <a:rPr lang="pl-PL" b="1" dirty="0"/>
              <a:t>Operacja  jest opracowana z udziałem lokalnej społeczności </a:t>
            </a:r>
            <a:r>
              <a:rPr lang="pl-PL" dirty="0"/>
              <a:t>, konsultacje społeczne - 5 pkt</a:t>
            </a:r>
          </a:p>
          <a:p>
            <a:r>
              <a:rPr lang="pl-PL" dirty="0" smtClean="0"/>
              <a:t>      Operacja </a:t>
            </a:r>
            <a:r>
              <a:rPr lang="pl-PL" dirty="0"/>
              <a:t>nie jest opracowana z  udziałem lokalnej społeczności – 0 pkt</a:t>
            </a:r>
          </a:p>
          <a:p>
            <a:endParaRPr lang="pl-PL" dirty="0"/>
          </a:p>
          <a:p>
            <a:r>
              <a:rPr lang="pl-PL" dirty="0"/>
              <a:t>Minimalna liczba punktów wymagana do wyboru operacji – 31, co stanowi 30</a:t>
            </a:r>
            <a:r>
              <a:rPr lang="pl-PL" dirty="0" smtClean="0"/>
              <a:t>%</a:t>
            </a:r>
          </a:p>
          <a:p>
            <a:endParaRPr lang="pl-PL" dirty="0" smtClean="0"/>
          </a:p>
          <a:p>
            <a:r>
              <a:rPr lang="pl-PL" dirty="0"/>
              <a:t>Kryteria strategiczne (premiujące), brane pod uwagę w przypadku równej ilości punktów: nr 8, nr 11, nr 12</a:t>
            </a:r>
          </a:p>
          <a:p>
            <a:endParaRPr lang="pl-PL" dirty="0"/>
          </a:p>
          <a:p>
            <a:endParaRPr lang="pl-PL" sz="1200" dirty="0"/>
          </a:p>
          <a:p>
            <a:r>
              <a:rPr lang="pl-PL" sz="1200" dirty="0" smtClean="0"/>
              <a:t>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639573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21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346362" y="48491"/>
            <a:ext cx="8721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2">
                    <a:lumMod val="10000"/>
                  </a:schemeClr>
                </a:solidFill>
              </a:rPr>
              <a:t>KARTA MERYTORYCZNA OCENY OPERACJI WEDŁUG LOKALNYCH KRYTERIÓW – PROJEKTY GRANTOWE – </a:t>
            </a:r>
            <a:r>
              <a:rPr lang="pl-PL" sz="2000" b="1" dirty="0" smtClean="0">
                <a:solidFill>
                  <a:schemeClr val="tx2">
                    <a:lumMod val="10000"/>
                  </a:schemeClr>
                </a:solidFill>
              </a:rPr>
              <a:t>INFRASTRUKTURA</a:t>
            </a:r>
            <a:endParaRPr lang="pl-PL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46362" y="933867"/>
            <a:ext cx="77793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1. </a:t>
            </a:r>
            <a:r>
              <a:rPr lang="pl-PL" b="1" dirty="0" err="1" smtClean="0"/>
              <a:t>Grantobiorca</a:t>
            </a:r>
            <a:r>
              <a:rPr lang="pl-PL" b="1" dirty="0" smtClean="0"/>
              <a:t> </a:t>
            </a:r>
            <a:r>
              <a:rPr lang="pl-PL" b="1" dirty="0"/>
              <a:t>jest członkiem LGD i ma </a:t>
            </a:r>
            <a:r>
              <a:rPr lang="pl-PL" b="1" dirty="0" smtClean="0"/>
              <a:t>opłaconą składkę członkowską </a:t>
            </a:r>
            <a:r>
              <a:rPr lang="pl-PL" dirty="0" smtClean="0"/>
              <a:t>– </a:t>
            </a:r>
            <a:r>
              <a:rPr lang="pl-PL" dirty="0"/>
              <a:t>5 pkt</a:t>
            </a:r>
          </a:p>
          <a:p>
            <a:r>
              <a:rPr lang="pl-PL" dirty="0" smtClean="0"/>
              <a:t>    </a:t>
            </a:r>
            <a:r>
              <a:rPr lang="pl-PL" dirty="0" err="1" smtClean="0"/>
              <a:t>Grantobiorca</a:t>
            </a:r>
            <a:r>
              <a:rPr lang="pl-PL" dirty="0" smtClean="0"/>
              <a:t> </a:t>
            </a:r>
            <a:r>
              <a:rPr lang="pl-PL" dirty="0"/>
              <a:t>nie jest członkiem LGD lub nie </a:t>
            </a:r>
            <a:r>
              <a:rPr lang="pl-PL" dirty="0" smtClean="0"/>
              <a:t>ma opłaconej </a:t>
            </a:r>
            <a:r>
              <a:rPr lang="pl-PL" dirty="0"/>
              <a:t>składki członkowskiej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 smtClean="0"/>
              <a:t>2</a:t>
            </a:r>
            <a:r>
              <a:rPr lang="pl-PL" b="1" dirty="0"/>
              <a:t>. </a:t>
            </a:r>
            <a:r>
              <a:rPr lang="pl-PL" b="1" dirty="0" err="1"/>
              <a:t>Grantobiorca</a:t>
            </a:r>
            <a:r>
              <a:rPr lang="pl-PL" b="1" dirty="0"/>
              <a:t> przewidział wykorzystanie </a:t>
            </a:r>
            <a:r>
              <a:rPr lang="pl-PL" b="1" dirty="0" smtClean="0"/>
              <a:t>logotypu LGD </a:t>
            </a:r>
            <a:r>
              <a:rPr lang="pl-PL" dirty="0"/>
              <a:t>- 2 pkt</a:t>
            </a:r>
          </a:p>
          <a:p>
            <a:r>
              <a:rPr lang="pl-PL" dirty="0" smtClean="0"/>
              <a:t>    </a:t>
            </a:r>
            <a:r>
              <a:rPr lang="pl-PL" dirty="0" err="1" smtClean="0"/>
              <a:t>Grantobiorca</a:t>
            </a:r>
            <a:r>
              <a:rPr lang="pl-PL" dirty="0" smtClean="0"/>
              <a:t> </a:t>
            </a:r>
            <a:r>
              <a:rPr lang="pl-PL" dirty="0"/>
              <a:t>nie przewidział wykorzystania </a:t>
            </a:r>
            <a:r>
              <a:rPr lang="pl-PL" dirty="0" smtClean="0"/>
              <a:t>logotypu LGD </a:t>
            </a:r>
            <a:r>
              <a:rPr lang="pl-PL" dirty="0"/>
              <a:t>- 0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3. Zaplanowano działania informujące </a:t>
            </a:r>
            <a:r>
              <a:rPr lang="pl-PL" b="1" dirty="0" smtClean="0"/>
              <a:t>o dofinansowaniu </a:t>
            </a:r>
            <a:r>
              <a:rPr lang="pl-PL" b="1" dirty="0"/>
              <a:t>ze środków PROW</a:t>
            </a:r>
            <a:r>
              <a:rPr lang="pl-PL" dirty="0"/>
              <a:t>, </a:t>
            </a:r>
            <a:r>
              <a:rPr lang="pl-PL" dirty="0" smtClean="0"/>
              <a:t>zgodnie</a:t>
            </a:r>
          </a:p>
          <a:p>
            <a:r>
              <a:rPr lang="pl-PL" dirty="0"/>
              <a:t> </a:t>
            </a:r>
            <a:r>
              <a:rPr lang="pl-PL" dirty="0" smtClean="0"/>
              <a:t>   z wytycznymi (</a:t>
            </a:r>
            <a:r>
              <a:rPr lang="pl-PL" dirty="0"/>
              <a:t>zgodnie z Księgą Wizualizacji </a:t>
            </a:r>
            <a:r>
              <a:rPr lang="pl-PL" dirty="0" smtClean="0"/>
              <a:t>PROW 2014-2020</a:t>
            </a:r>
            <a:r>
              <a:rPr lang="pl-PL" dirty="0"/>
              <a:t>) :</a:t>
            </a:r>
          </a:p>
          <a:p>
            <a:r>
              <a:rPr lang="pl-PL" dirty="0" smtClean="0"/>
              <a:t>    - Tablica </a:t>
            </a:r>
            <a:r>
              <a:rPr lang="pl-PL" dirty="0"/>
              <a:t>informacyjna – 2 pkt</a:t>
            </a:r>
          </a:p>
          <a:p>
            <a:r>
              <a:rPr lang="pl-PL" dirty="0" smtClean="0"/>
              <a:t>    - Strona </a:t>
            </a:r>
            <a:r>
              <a:rPr lang="pl-PL" dirty="0"/>
              <a:t>internetowa – 2 pkt</a:t>
            </a:r>
          </a:p>
          <a:p>
            <a:r>
              <a:rPr lang="pl-PL" dirty="0" smtClean="0"/>
              <a:t>    - Informacja </a:t>
            </a:r>
            <a:r>
              <a:rPr lang="pl-PL" dirty="0"/>
              <a:t>w materiałach drukowanych – 2 pkt</a:t>
            </a:r>
          </a:p>
          <a:p>
            <a:r>
              <a:rPr lang="pl-PL" dirty="0" smtClean="0"/>
              <a:t>    - Żadne </a:t>
            </a:r>
            <a:r>
              <a:rPr lang="pl-PL" dirty="0"/>
              <a:t>z wyżej wymienionych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4. Wnioskowana kwota pomocy wynosi:</a:t>
            </a:r>
          </a:p>
          <a:p>
            <a:r>
              <a:rPr lang="pl-PL" dirty="0" smtClean="0"/>
              <a:t>    - do </a:t>
            </a:r>
            <a:r>
              <a:rPr lang="pl-PL" dirty="0"/>
              <a:t>35 tys. - 5 pkt</a:t>
            </a:r>
          </a:p>
          <a:p>
            <a:r>
              <a:rPr lang="pl-PL" dirty="0" smtClean="0"/>
              <a:t>    - do </a:t>
            </a:r>
            <a:r>
              <a:rPr lang="pl-PL" dirty="0"/>
              <a:t>45 tys. – 3 pkt</a:t>
            </a:r>
          </a:p>
          <a:p>
            <a:r>
              <a:rPr lang="pl-PL" dirty="0" smtClean="0"/>
              <a:t>    - Powyżej </a:t>
            </a:r>
            <a:r>
              <a:rPr lang="pl-PL" dirty="0"/>
              <a:t>45 tys. – 0 </a:t>
            </a:r>
            <a:r>
              <a:rPr lang="pl-PL" dirty="0" smtClean="0"/>
              <a:t>pkt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8220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22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346363" y="734291"/>
            <a:ext cx="867294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5. Planowany </a:t>
            </a:r>
            <a:r>
              <a:rPr lang="pl-PL" b="1" dirty="0"/>
              <a:t>czas realizacji operacji nie przekracza:</a:t>
            </a:r>
          </a:p>
          <a:p>
            <a:r>
              <a:rPr lang="pl-PL" dirty="0" smtClean="0"/>
              <a:t>    - 6 </a:t>
            </a:r>
            <a:r>
              <a:rPr lang="pl-PL" dirty="0"/>
              <a:t>miesięcy – 8 pkt</a:t>
            </a:r>
          </a:p>
          <a:p>
            <a:r>
              <a:rPr lang="pl-PL" dirty="0" smtClean="0"/>
              <a:t>    - 8 </a:t>
            </a:r>
            <a:r>
              <a:rPr lang="pl-PL" dirty="0"/>
              <a:t>miesięcy - 4 pkt</a:t>
            </a:r>
          </a:p>
          <a:p>
            <a:r>
              <a:rPr lang="pl-PL" dirty="0" smtClean="0"/>
              <a:t>    - Powyżej </a:t>
            </a:r>
            <a:r>
              <a:rPr lang="pl-PL" dirty="0"/>
              <a:t>8 miesięcy - 0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6. Zakres działania skierowany jest do grupy </a:t>
            </a:r>
            <a:r>
              <a:rPr lang="pl-PL" b="1" dirty="0" smtClean="0"/>
              <a:t>osób </a:t>
            </a:r>
            <a:r>
              <a:rPr lang="pl-PL" b="1" dirty="0" err="1" smtClean="0"/>
              <a:t>defaworyzowanych</a:t>
            </a:r>
            <a:r>
              <a:rPr lang="pl-PL" b="1" dirty="0"/>
              <a:t>:</a:t>
            </a:r>
          </a:p>
          <a:p>
            <a:r>
              <a:rPr lang="pl-PL" dirty="0" smtClean="0"/>
              <a:t>    - Kobieta</a:t>
            </a:r>
            <a:r>
              <a:rPr lang="pl-PL" dirty="0"/>
              <a:t>, osoba niepełnosprawna, osoba powyżej </a:t>
            </a:r>
            <a:r>
              <a:rPr lang="pl-PL" dirty="0" smtClean="0"/>
              <a:t>55 roku </a:t>
            </a:r>
            <a:r>
              <a:rPr lang="pl-PL" dirty="0"/>
              <a:t>życia, osoba do 26 roku życia – 3 pkt</a:t>
            </a:r>
          </a:p>
          <a:p>
            <a:r>
              <a:rPr lang="pl-PL" dirty="0" smtClean="0"/>
              <a:t>    - Zakres </a:t>
            </a:r>
            <a:r>
              <a:rPr lang="pl-PL" dirty="0"/>
              <a:t>działań nie jest skierowany do grupy </a:t>
            </a:r>
            <a:r>
              <a:rPr lang="pl-PL" dirty="0" smtClean="0"/>
              <a:t>w/w osób </a:t>
            </a:r>
            <a:r>
              <a:rPr lang="pl-PL" dirty="0" err="1"/>
              <a:t>defaworyzowanych</a:t>
            </a:r>
            <a:r>
              <a:rPr lang="pl-PL" dirty="0"/>
              <a:t>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7. </a:t>
            </a:r>
            <a:r>
              <a:rPr lang="pl-PL" b="1" dirty="0" err="1"/>
              <a:t>Grantobiorca</a:t>
            </a:r>
            <a:r>
              <a:rPr lang="pl-PL" b="1" dirty="0"/>
              <a:t> przewidział wykorzystanie </a:t>
            </a:r>
            <a:r>
              <a:rPr lang="pl-PL" b="1" dirty="0" smtClean="0"/>
              <a:t>rozwiązań sprzyjających </a:t>
            </a:r>
            <a:r>
              <a:rPr lang="pl-PL" b="1" dirty="0"/>
              <a:t>ochronie </a:t>
            </a:r>
            <a:r>
              <a:rPr lang="pl-PL" b="1" dirty="0" smtClean="0"/>
              <a:t>środowiska</a:t>
            </a:r>
          </a:p>
          <a:p>
            <a:r>
              <a:rPr lang="pl-PL" b="1" dirty="0"/>
              <a:t> </a:t>
            </a:r>
            <a:r>
              <a:rPr lang="pl-PL" b="1" dirty="0" smtClean="0"/>
              <a:t>   </a:t>
            </a:r>
            <a:r>
              <a:rPr lang="pl-PL" dirty="0"/>
              <a:t>i </a:t>
            </a:r>
            <a:r>
              <a:rPr lang="pl-PL" dirty="0" smtClean="0"/>
              <a:t> podnoszeniu świadomości ekologicznej </a:t>
            </a:r>
            <a:r>
              <a:rPr lang="pl-PL" dirty="0"/>
              <a:t>– 3pkt</a:t>
            </a:r>
          </a:p>
          <a:p>
            <a:r>
              <a:rPr lang="pl-PL" dirty="0" smtClean="0"/>
              <a:t>    </a:t>
            </a:r>
            <a:r>
              <a:rPr lang="pl-PL" dirty="0" err="1" smtClean="0"/>
              <a:t>Grantobiorca</a:t>
            </a:r>
            <a:r>
              <a:rPr lang="pl-PL" dirty="0" smtClean="0"/>
              <a:t> </a:t>
            </a:r>
            <a:r>
              <a:rPr lang="pl-PL" dirty="0"/>
              <a:t>nie przewidział </a:t>
            </a:r>
            <a:r>
              <a:rPr lang="pl-PL" dirty="0" smtClean="0"/>
              <a:t>wykorzystania rozwiązań </a:t>
            </a:r>
            <a:r>
              <a:rPr lang="pl-PL" dirty="0"/>
              <a:t>sprzyjających ochronie środowiska </a:t>
            </a:r>
            <a:r>
              <a:rPr lang="pl-PL" dirty="0" smtClean="0"/>
              <a:t>i podnoszeniu</a:t>
            </a:r>
          </a:p>
          <a:p>
            <a:r>
              <a:rPr lang="pl-PL" dirty="0"/>
              <a:t> </a:t>
            </a:r>
            <a:r>
              <a:rPr lang="pl-PL" dirty="0" smtClean="0"/>
              <a:t>   </a:t>
            </a:r>
            <a:r>
              <a:rPr lang="pl-PL" dirty="0"/>
              <a:t>świadomości </a:t>
            </a:r>
            <a:r>
              <a:rPr lang="pl-PL" dirty="0" smtClean="0"/>
              <a:t>ekologicznej </a:t>
            </a:r>
            <a:r>
              <a:rPr lang="pl-PL" dirty="0"/>
              <a:t>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8. </a:t>
            </a:r>
            <a:r>
              <a:rPr lang="pl-PL" b="1" dirty="0" err="1"/>
              <a:t>Grantobiorca</a:t>
            </a:r>
            <a:r>
              <a:rPr lang="pl-PL" b="1" dirty="0"/>
              <a:t> wziął udział w:</a:t>
            </a:r>
          </a:p>
          <a:p>
            <a:r>
              <a:rPr lang="pl-PL" dirty="0" smtClean="0"/>
              <a:t>     - Budowie </a:t>
            </a:r>
            <a:r>
              <a:rPr lang="pl-PL" dirty="0"/>
              <a:t>LSR – 2 pkt</a:t>
            </a:r>
          </a:p>
          <a:p>
            <a:r>
              <a:rPr lang="pl-PL" dirty="0" smtClean="0"/>
              <a:t>     - Szkoleniu </a:t>
            </a:r>
            <a:r>
              <a:rPr lang="pl-PL" dirty="0"/>
              <a:t>przed naborem – 2 pkt</a:t>
            </a:r>
          </a:p>
          <a:p>
            <a:r>
              <a:rPr lang="pl-PL" dirty="0" smtClean="0"/>
              <a:t>     - Doradztwie </a:t>
            </a:r>
            <a:r>
              <a:rPr lang="pl-PL" dirty="0"/>
              <a:t>indywidualnym – 2 pkt</a:t>
            </a:r>
          </a:p>
          <a:p>
            <a:r>
              <a:rPr lang="pl-PL" dirty="0" smtClean="0"/>
              <a:t>     - Żadne </a:t>
            </a:r>
            <a:r>
              <a:rPr lang="pl-PL" dirty="0"/>
              <a:t>z powyższych – 0 pkt</a:t>
            </a:r>
          </a:p>
        </p:txBody>
      </p:sp>
    </p:spTree>
    <p:extLst>
      <p:ext uri="{BB962C8B-B14F-4D97-AF65-F5344CB8AC3E}">
        <p14:creationId xmlns:p14="http://schemas.microsoft.com/office/powerpoint/2010/main" val="219434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23</a:t>
            </a:fld>
            <a:endParaRPr lang="en-PH"/>
          </a:p>
        </p:txBody>
      </p:sp>
      <p:sp>
        <p:nvSpPr>
          <p:cNvPr id="4" name="pole tekstowe 3"/>
          <p:cNvSpPr txBox="1"/>
          <p:nvPr/>
        </p:nvSpPr>
        <p:spPr>
          <a:xfrm>
            <a:off x="374070" y="734291"/>
            <a:ext cx="846512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9.</a:t>
            </a:r>
            <a:r>
              <a:rPr lang="pl-PL" dirty="0"/>
              <a:t> </a:t>
            </a:r>
            <a:r>
              <a:rPr lang="pl-PL" b="1" dirty="0"/>
              <a:t>W realizacji operacji przewidziano udział osób należących do grupy </a:t>
            </a:r>
            <a:r>
              <a:rPr lang="pl-PL" b="1" dirty="0" err="1" smtClean="0"/>
              <a:t>defaworyzowanej</a:t>
            </a:r>
            <a:r>
              <a:rPr lang="pl-PL" b="1" dirty="0" smtClean="0"/>
              <a:t> </a:t>
            </a:r>
            <a:r>
              <a:rPr lang="pl-PL" dirty="0" smtClean="0"/>
              <a:t>- </a:t>
            </a:r>
            <a:r>
              <a:rPr lang="pl-PL" dirty="0"/>
              <a:t>2 pkt </a:t>
            </a:r>
            <a:endParaRPr lang="pl-PL" dirty="0" smtClean="0"/>
          </a:p>
          <a:p>
            <a:r>
              <a:rPr lang="pl-PL" dirty="0" smtClean="0"/>
              <a:t>    W </a:t>
            </a:r>
            <a:r>
              <a:rPr lang="pl-PL" dirty="0"/>
              <a:t>realizacji operacji nie przewidziano udziału osób należących do grupy </a:t>
            </a:r>
            <a:r>
              <a:rPr lang="pl-PL" dirty="0" err="1" smtClean="0"/>
              <a:t>defaworyzowanej</a:t>
            </a:r>
            <a:r>
              <a:rPr lang="pl-PL" dirty="0" smtClean="0"/>
              <a:t> - </a:t>
            </a:r>
            <a:r>
              <a:rPr lang="pl-PL" dirty="0"/>
              <a:t>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 smtClean="0"/>
              <a:t>10. </a:t>
            </a:r>
            <a:r>
              <a:rPr lang="pl-PL" b="1" dirty="0" err="1" smtClean="0"/>
              <a:t>Grantobiorca</a:t>
            </a:r>
            <a:r>
              <a:rPr lang="pl-PL" b="1" dirty="0" smtClean="0"/>
              <a:t> będący osobą fizyczną jest zameldowany na pobyt stały </a:t>
            </a:r>
            <a:r>
              <a:rPr lang="pl-PL" dirty="0" smtClean="0"/>
              <a:t>od </a:t>
            </a:r>
            <a:r>
              <a:rPr lang="pl-PL" dirty="0"/>
              <a:t>2 lat na terenie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LSR licząc </a:t>
            </a:r>
            <a:r>
              <a:rPr lang="pl-PL" dirty="0"/>
              <a:t>do dnia złożenia </a:t>
            </a:r>
            <a:r>
              <a:rPr lang="pl-PL" dirty="0" smtClean="0"/>
              <a:t>wniosku - </a:t>
            </a:r>
            <a:r>
              <a:rPr lang="pl-PL" dirty="0"/>
              <a:t>10 pkt</a:t>
            </a:r>
          </a:p>
          <a:p>
            <a:r>
              <a:rPr lang="pl-PL" dirty="0" smtClean="0"/>
              <a:t>      </a:t>
            </a:r>
            <a:r>
              <a:rPr lang="pl-PL" dirty="0" err="1" smtClean="0"/>
              <a:t>Grantobiorca</a:t>
            </a:r>
            <a:r>
              <a:rPr lang="pl-PL" dirty="0" smtClean="0"/>
              <a:t> </a:t>
            </a:r>
            <a:r>
              <a:rPr lang="pl-PL" dirty="0"/>
              <a:t>będący osobą fizyczną nie </a:t>
            </a:r>
            <a:r>
              <a:rPr lang="pl-PL" dirty="0" smtClean="0"/>
              <a:t>jest zameldowany </a:t>
            </a:r>
            <a:r>
              <a:rPr lang="pl-PL" dirty="0"/>
              <a:t>na pobyt stały od 2 lat na obszarze</a:t>
            </a:r>
          </a:p>
          <a:p>
            <a:r>
              <a:rPr lang="pl-PL" dirty="0" smtClean="0"/>
              <a:t>      LSR </a:t>
            </a:r>
            <a:r>
              <a:rPr lang="pl-PL" dirty="0"/>
              <a:t>licząc do dnia złożenia </a:t>
            </a:r>
            <a:r>
              <a:rPr lang="pl-PL" dirty="0" smtClean="0"/>
              <a:t>wniosku - </a:t>
            </a:r>
            <a:r>
              <a:rPr lang="pl-PL" dirty="0"/>
              <a:t>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11. </a:t>
            </a:r>
            <a:r>
              <a:rPr lang="pl-PL" b="1" dirty="0" err="1"/>
              <a:t>Grantobiorca</a:t>
            </a:r>
            <a:r>
              <a:rPr lang="pl-PL" b="1" dirty="0"/>
              <a:t> będący organizacją pozarządową </a:t>
            </a:r>
            <a:r>
              <a:rPr lang="pl-PL" b="1" dirty="0" smtClean="0"/>
              <a:t>ma siedzibę </a:t>
            </a:r>
            <a:r>
              <a:rPr lang="pl-PL" b="1" dirty="0"/>
              <a:t>na obszarze objętym </a:t>
            </a:r>
            <a:r>
              <a:rPr lang="pl-PL" b="1" dirty="0" smtClean="0"/>
              <a:t>LSR </a:t>
            </a:r>
            <a:r>
              <a:rPr lang="pl-PL" dirty="0" smtClean="0"/>
              <a:t>- </a:t>
            </a:r>
            <a:r>
              <a:rPr lang="pl-PL" dirty="0"/>
              <a:t>10 pkt</a:t>
            </a:r>
          </a:p>
          <a:p>
            <a:r>
              <a:rPr lang="pl-PL" dirty="0" smtClean="0"/>
              <a:t>      </a:t>
            </a:r>
            <a:r>
              <a:rPr lang="pl-PL" dirty="0" err="1" smtClean="0"/>
              <a:t>Grantobiorca</a:t>
            </a:r>
            <a:r>
              <a:rPr lang="pl-PL" dirty="0" smtClean="0"/>
              <a:t> </a:t>
            </a:r>
            <a:r>
              <a:rPr lang="pl-PL" dirty="0"/>
              <a:t>będący organizacją pozarządową </a:t>
            </a:r>
            <a:r>
              <a:rPr lang="pl-PL" dirty="0" smtClean="0"/>
              <a:t>ma siedzibę </a:t>
            </a:r>
            <a:r>
              <a:rPr lang="pl-PL" dirty="0"/>
              <a:t>poza obszarem </a:t>
            </a:r>
            <a:r>
              <a:rPr lang="pl-PL" dirty="0" smtClean="0"/>
              <a:t>LSR - </a:t>
            </a:r>
            <a:r>
              <a:rPr lang="pl-PL" dirty="0"/>
              <a:t>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12. </a:t>
            </a:r>
            <a:r>
              <a:rPr lang="pl-PL" b="1" dirty="0" err="1"/>
              <a:t>Grantobiorca</a:t>
            </a:r>
            <a:r>
              <a:rPr lang="pl-PL" b="1" dirty="0"/>
              <a:t> nastawiony jest na </a:t>
            </a:r>
            <a:r>
              <a:rPr lang="pl-PL" b="1" dirty="0" smtClean="0"/>
              <a:t>działania innowacyjne</a:t>
            </a:r>
            <a:r>
              <a:rPr lang="pl-PL" b="1" dirty="0"/>
              <a:t>. </a:t>
            </a:r>
            <a:r>
              <a:rPr lang="pl-PL" dirty="0"/>
              <a:t>Operacja uwzględniająca </a:t>
            </a:r>
            <a:r>
              <a:rPr lang="pl-PL" dirty="0" smtClean="0"/>
              <a:t>opracowanie</a:t>
            </a:r>
          </a:p>
          <a:p>
            <a:r>
              <a:rPr lang="pl-PL" dirty="0"/>
              <a:t> </a:t>
            </a:r>
            <a:r>
              <a:rPr lang="pl-PL" dirty="0" smtClean="0"/>
              <a:t>     i wdrażanie </a:t>
            </a:r>
            <a:r>
              <a:rPr lang="pl-PL" dirty="0"/>
              <a:t>nowych lub istotnie </a:t>
            </a:r>
            <a:r>
              <a:rPr lang="pl-PL" dirty="0" smtClean="0"/>
              <a:t>ulepszonych produktów </a:t>
            </a:r>
            <a:r>
              <a:rPr lang="pl-PL" dirty="0"/>
              <a:t>i </a:t>
            </a:r>
            <a:r>
              <a:rPr lang="pl-PL" dirty="0" smtClean="0"/>
              <a:t>procesów </a:t>
            </a:r>
            <a:r>
              <a:rPr lang="pl-PL" dirty="0"/>
              <a:t>na terenie :</a:t>
            </a:r>
          </a:p>
          <a:p>
            <a:r>
              <a:rPr lang="pl-PL" dirty="0" smtClean="0"/>
              <a:t>      - obszaru </a:t>
            </a:r>
            <a:r>
              <a:rPr lang="pl-PL" dirty="0"/>
              <a:t>działania </a:t>
            </a:r>
            <a:r>
              <a:rPr lang="pl-PL" dirty="0" smtClean="0"/>
              <a:t>LSR - </a:t>
            </a:r>
            <a:r>
              <a:rPr lang="pl-PL" dirty="0"/>
              <a:t>10 pkt</a:t>
            </a:r>
          </a:p>
          <a:p>
            <a:r>
              <a:rPr lang="pl-PL" dirty="0" smtClean="0"/>
              <a:t>      - jednej gminy - </a:t>
            </a:r>
            <a:r>
              <a:rPr lang="pl-PL" dirty="0"/>
              <a:t>5pkt</a:t>
            </a:r>
          </a:p>
          <a:p>
            <a:r>
              <a:rPr lang="pl-PL" dirty="0" smtClean="0"/>
              <a:t>      - jednej </a:t>
            </a:r>
            <a:r>
              <a:rPr lang="pl-PL" dirty="0"/>
              <a:t>miejscowości - 1 pkt</a:t>
            </a:r>
          </a:p>
          <a:p>
            <a:r>
              <a:rPr lang="pl-PL" dirty="0" smtClean="0"/>
              <a:t>      - nie </a:t>
            </a:r>
            <a:r>
              <a:rPr lang="pl-PL" dirty="0"/>
              <a:t>jest innowacyjny- 0 pkt</a:t>
            </a: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125359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24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263236" y="742295"/>
            <a:ext cx="87976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13. Realizacja </a:t>
            </a:r>
            <a:r>
              <a:rPr lang="pl-PL" b="1" dirty="0"/>
              <a:t>operacji przyczyni się do </a:t>
            </a:r>
            <a:r>
              <a:rPr lang="pl-PL" b="1" dirty="0" smtClean="0"/>
              <a:t>lepszego wykorzystania </a:t>
            </a:r>
            <a:r>
              <a:rPr lang="pl-PL" b="1" dirty="0"/>
              <a:t>zasobów:</a:t>
            </a:r>
          </a:p>
          <a:p>
            <a:r>
              <a:rPr lang="pl-PL" dirty="0" smtClean="0"/>
              <a:t>      - Kulturalnych </a:t>
            </a:r>
            <a:r>
              <a:rPr lang="pl-PL" dirty="0"/>
              <a:t>– 2 pkt</a:t>
            </a:r>
          </a:p>
          <a:p>
            <a:r>
              <a:rPr lang="pl-PL" dirty="0" smtClean="0"/>
              <a:t>      - Przyrodniczo </a:t>
            </a:r>
            <a:r>
              <a:rPr lang="pl-PL" dirty="0"/>
              <a:t>– krajobrazowych – 2 pkt</a:t>
            </a:r>
          </a:p>
          <a:p>
            <a:r>
              <a:rPr lang="pl-PL" dirty="0" smtClean="0"/>
              <a:t>      - Historycznych </a:t>
            </a:r>
            <a:r>
              <a:rPr lang="pl-PL" dirty="0"/>
              <a:t>– 2 pkt</a:t>
            </a:r>
          </a:p>
          <a:p>
            <a:r>
              <a:rPr lang="pl-PL" dirty="0" smtClean="0"/>
              <a:t>      - Żadne </a:t>
            </a:r>
            <a:r>
              <a:rPr lang="pl-PL" dirty="0"/>
              <a:t>z powyższych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14. Wyczerpujące uzasadnienie potrzeb </a:t>
            </a:r>
            <a:r>
              <a:rPr lang="pl-PL" b="1" dirty="0" smtClean="0"/>
              <a:t>realizacji projektu</a:t>
            </a:r>
            <a:r>
              <a:rPr lang="pl-PL" dirty="0" smtClean="0"/>
              <a:t> - </a:t>
            </a:r>
            <a:r>
              <a:rPr lang="pl-PL" dirty="0"/>
              <a:t>5 pkt</a:t>
            </a:r>
          </a:p>
          <a:p>
            <a:r>
              <a:rPr lang="pl-PL" dirty="0" smtClean="0"/>
              <a:t>      Nie </a:t>
            </a:r>
            <a:r>
              <a:rPr lang="pl-PL" dirty="0"/>
              <a:t>wystarczające uzasadnienie potrzeb </a:t>
            </a:r>
            <a:r>
              <a:rPr lang="pl-PL" dirty="0" smtClean="0"/>
              <a:t>realizacji projektu - </a:t>
            </a:r>
            <a:r>
              <a:rPr lang="pl-PL" dirty="0"/>
              <a:t>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15. Możliwość realizacji działań przy założonym czasie </a:t>
            </a:r>
            <a:r>
              <a:rPr lang="pl-PL" b="1" dirty="0" smtClean="0"/>
              <a:t>i budżecie</a:t>
            </a:r>
            <a:r>
              <a:rPr lang="pl-PL" dirty="0" smtClean="0"/>
              <a:t> - </a:t>
            </a:r>
            <a:r>
              <a:rPr lang="pl-PL" dirty="0"/>
              <a:t>5 pkt</a:t>
            </a:r>
          </a:p>
          <a:p>
            <a:r>
              <a:rPr lang="pl-PL" dirty="0" smtClean="0"/>
              <a:t>      Brak </a:t>
            </a:r>
            <a:r>
              <a:rPr lang="pl-PL" dirty="0"/>
              <a:t>możliwości realizacji działań przy </a:t>
            </a:r>
            <a:r>
              <a:rPr lang="pl-PL" dirty="0" smtClean="0"/>
              <a:t>założonym czasie </a:t>
            </a:r>
            <a:r>
              <a:rPr lang="pl-PL" dirty="0"/>
              <a:t>i </a:t>
            </a:r>
            <a:r>
              <a:rPr lang="pl-PL" dirty="0" smtClean="0"/>
              <a:t>budżecie - </a:t>
            </a:r>
            <a:r>
              <a:rPr lang="pl-PL" dirty="0"/>
              <a:t>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16. Operacja przyczynia się do wzrostu ilości </a:t>
            </a:r>
            <a:r>
              <a:rPr lang="pl-PL" b="1" dirty="0" smtClean="0"/>
              <a:t>osób korzystających </a:t>
            </a:r>
            <a:r>
              <a:rPr lang="pl-PL" b="1" dirty="0"/>
              <a:t>z infrastruktury turystycznej </a:t>
            </a:r>
            <a:r>
              <a:rPr lang="pl-PL" dirty="0"/>
              <a:t>- 5 pkt</a:t>
            </a:r>
          </a:p>
          <a:p>
            <a:r>
              <a:rPr lang="pl-PL" dirty="0" smtClean="0"/>
              <a:t>      Operacja </a:t>
            </a:r>
            <a:r>
              <a:rPr lang="pl-PL" dirty="0"/>
              <a:t>przyczynia się do wzrostu ilości </a:t>
            </a:r>
            <a:r>
              <a:rPr lang="pl-PL" dirty="0" smtClean="0"/>
              <a:t>osób korzystających </a:t>
            </a:r>
            <a:r>
              <a:rPr lang="pl-PL" dirty="0"/>
              <a:t>z innej infrastruktury - 3 pkt</a:t>
            </a:r>
          </a:p>
          <a:p>
            <a:r>
              <a:rPr lang="pl-PL" dirty="0" smtClean="0"/>
              <a:t>      Żadne </a:t>
            </a:r>
            <a:r>
              <a:rPr lang="pl-PL" dirty="0"/>
              <a:t>z powyższych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17. Operacja jest realizowana w miejscowości poniżej </a:t>
            </a:r>
            <a:r>
              <a:rPr lang="pl-PL" b="1" dirty="0" smtClean="0"/>
              <a:t>5000 </a:t>
            </a:r>
            <a:r>
              <a:rPr lang="pl-PL" b="1" dirty="0"/>
              <a:t>mieszkańców </a:t>
            </a:r>
            <a:r>
              <a:rPr lang="pl-PL" dirty="0"/>
              <a:t>(badane na podstawie danych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na dzień </a:t>
            </a:r>
            <a:r>
              <a:rPr lang="pl-PL" dirty="0"/>
              <a:t>31.12.2013r</a:t>
            </a:r>
            <a:r>
              <a:rPr lang="pl-PL" dirty="0" smtClean="0"/>
              <a:t>.) - </a:t>
            </a:r>
            <a:r>
              <a:rPr lang="pl-PL" dirty="0"/>
              <a:t>2 pkt</a:t>
            </a:r>
          </a:p>
          <a:p>
            <a:r>
              <a:rPr lang="pl-PL" dirty="0" smtClean="0"/>
              <a:t>      Operacja </a:t>
            </a:r>
            <a:r>
              <a:rPr lang="pl-PL" dirty="0"/>
              <a:t>jest realizowana w miejscowości powyżej </a:t>
            </a:r>
            <a:r>
              <a:rPr lang="pl-PL" dirty="0" smtClean="0"/>
              <a:t>5000 </a:t>
            </a:r>
            <a:r>
              <a:rPr lang="pl-PL" dirty="0"/>
              <a:t>mieszkańców (badane na podstawie danych na</a:t>
            </a:r>
          </a:p>
          <a:p>
            <a:r>
              <a:rPr lang="pl-PL" dirty="0" smtClean="0"/>
              <a:t>      dzień </a:t>
            </a:r>
            <a:r>
              <a:rPr lang="pl-PL" dirty="0"/>
              <a:t>31.12.2013r</a:t>
            </a:r>
            <a:r>
              <a:rPr lang="pl-PL" dirty="0" smtClean="0"/>
              <a:t>.) - </a:t>
            </a:r>
            <a:r>
              <a:rPr lang="pl-PL" dirty="0"/>
              <a:t>0 pkt</a:t>
            </a:r>
          </a:p>
        </p:txBody>
      </p:sp>
    </p:spTree>
    <p:extLst>
      <p:ext uri="{BB962C8B-B14F-4D97-AF65-F5344CB8AC3E}">
        <p14:creationId xmlns:p14="http://schemas.microsoft.com/office/powerpoint/2010/main" val="2460164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25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401783" y="782781"/>
            <a:ext cx="85621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18. Projekt </a:t>
            </a:r>
            <a:r>
              <a:rPr lang="pl-PL" b="1" dirty="0"/>
              <a:t>skierowany jest do:</a:t>
            </a:r>
          </a:p>
          <a:p>
            <a:r>
              <a:rPr lang="pl-PL" dirty="0" smtClean="0"/>
              <a:t>      - Wszystkich </a:t>
            </a:r>
            <a:r>
              <a:rPr lang="pl-PL" dirty="0"/>
              <a:t>mieszkańców obszaru LGD – 5 pkt</a:t>
            </a:r>
          </a:p>
          <a:p>
            <a:r>
              <a:rPr lang="pl-PL" dirty="0" smtClean="0"/>
              <a:t>      - Ograniczonej </a:t>
            </a:r>
            <a:r>
              <a:rPr lang="pl-PL" dirty="0"/>
              <a:t>liczby osób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19. Operacja dotyczy budowy nowej infrastruktury:</a:t>
            </a:r>
          </a:p>
          <a:p>
            <a:r>
              <a:rPr lang="pl-PL" dirty="0" smtClean="0"/>
              <a:t>      - Turystycznej - </a:t>
            </a:r>
            <a:r>
              <a:rPr lang="pl-PL" dirty="0"/>
              <a:t>7 pkt</a:t>
            </a:r>
          </a:p>
          <a:p>
            <a:r>
              <a:rPr lang="pl-PL" dirty="0" smtClean="0"/>
              <a:t>      - Rekreacyjno-sportowej </a:t>
            </a:r>
            <a:r>
              <a:rPr lang="pl-PL" dirty="0"/>
              <a:t>lub kulturalno- </a:t>
            </a:r>
            <a:r>
              <a:rPr lang="pl-PL" dirty="0" smtClean="0"/>
              <a:t>społecznej – 5 pkt</a:t>
            </a:r>
            <a:endParaRPr lang="pl-PL" dirty="0"/>
          </a:p>
          <a:p>
            <a:r>
              <a:rPr lang="pl-PL" dirty="0" smtClean="0"/>
              <a:t>      - Żadnej </a:t>
            </a:r>
            <a:r>
              <a:rPr lang="pl-PL" dirty="0"/>
              <a:t>z </a:t>
            </a:r>
            <a:r>
              <a:rPr lang="pl-PL" dirty="0" smtClean="0"/>
              <a:t>powyższych - </a:t>
            </a:r>
            <a:r>
              <a:rPr lang="pl-PL" dirty="0"/>
              <a:t>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20. Operacja jest opracowana z udziałem </a:t>
            </a:r>
            <a:r>
              <a:rPr lang="pl-PL" b="1" dirty="0" smtClean="0"/>
              <a:t>lokalnej społeczności </a:t>
            </a:r>
            <a:r>
              <a:rPr lang="pl-PL" dirty="0"/>
              <a:t>, konsultacje społeczne - 5 pkt</a:t>
            </a:r>
          </a:p>
          <a:p>
            <a:r>
              <a:rPr lang="pl-PL" dirty="0" smtClean="0"/>
              <a:t>      Operacja </a:t>
            </a:r>
            <a:r>
              <a:rPr lang="pl-PL" dirty="0"/>
              <a:t>nie jest opracowana z udziałem </a:t>
            </a:r>
            <a:r>
              <a:rPr lang="pl-PL" dirty="0" smtClean="0"/>
              <a:t>lokalnej społeczności </a:t>
            </a:r>
            <a:r>
              <a:rPr lang="pl-PL" dirty="0"/>
              <a:t>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/>
              <a:t>Minimalna liczba punktów wymagana do wyboru </a:t>
            </a:r>
            <a:r>
              <a:rPr lang="pl-PL" dirty="0" smtClean="0"/>
              <a:t>operacji - </a:t>
            </a:r>
            <a:r>
              <a:rPr lang="pl-PL" dirty="0"/>
              <a:t>33, co stanowi 30</a:t>
            </a:r>
            <a:r>
              <a:rPr lang="pl-PL" dirty="0" smtClean="0"/>
              <a:t>%</a:t>
            </a:r>
          </a:p>
          <a:p>
            <a:endParaRPr lang="pl-PL" dirty="0" smtClean="0"/>
          </a:p>
          <a:p>
            <a:r>
              <a:rPr lang="pl-PL" dirty="0"/>
              <a:t>Kryteria strategiczne (premiujące), brane pod uwagę w przypadku równej ilości punktów: nr 9, nr 12, nr 13.</a:t>
            </a:r>
          </a:p>
        </p:txBody>
      </p:sp>
    </p:spTree>
    <p:extLst>
      <p:ext uri="{BB962C8B-B14F-4D97-AF65-F5344CB8AC3E}">
        <p14:creationId xmlns:p14="http://schemas.microsoft.com/office/powerpoint/2010/main" val="407228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26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491792" y="243401"/>
            <a:ext cx="4328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tx2">
                    <a:lumMod val="10000"/>
                  </a:schemeClr>
                </a:solidFill>
              </a:rPr>
              <a:t>Harmonogram naborów</a:t>
            </a:r>
            <a:endParaRPr lang="pl-PL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00" y="988802"/>
            <a:ext cx="2812383" cy="39761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833" y="988802"/>
            <a:ext cx="2866264" cy="405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40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27</a:t>
            </a:fld>
            <a:endParaRPr lang="en-PH"/>
          </a:p>
        </p:txBody>
      </p:sp>
      <p:sp>
        <p:nvSpPr>
          <p:cNvPr id="4" name="pole tekstowe 3"/>
          <p:cNvSpPr txBox="1"/>
          <p:nvPr/>
        </p:nvSpPr>
        <p:spPr>
          <a:xfrm>
            <a:off x="92098" y="217088"/>
            <a:ext cx="542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tx2">
                    <a:lumMod val="10000"/>
                  </a:schemeClr>
                </a:solidFill>
              </a:rPr>
              <a:t>Przyjęte </a:t>
            </a:r>
            <a:r>
              <a:rPr lang="pl-PL" sz="2000" b="1" dirty="0">
                <a:solidFill>
                  <a:schemeClr val="tx2">
                    <a:lumMod val="10000"/>
                  </a:schemeClr>
                </a:solidFill>
              </a:rPr>
              <a:t>cele </a:t>
            </a:r>
            <a:r>
              <a:rPr lang="pl-PL" sz="2000" b="1" dirty="0" smtClean="0">
                <a:solidFill>
                  <a:schemeClr val="tx2">
                    <a:lumMod val="10000"/>
                  </a:schemeClr>
                </a:solidFill>
              </a:rPr>
              <a:t>w Lokalnej Strategii Rozwoju</a:t>
            </a:r>
            <a:endParaRPr lang="pl-PL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51302" y="872312"/>
            <a:ext cx="88677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pl-PL" sz="1600" dirty="0" smtClean="0">
                <a:solidFill>
                  <a:srgbClr val="00B0F0"/>
                </a:solidFill>
              </a:rPr>
              <a:t>Cel ogólny 1: Rozszerzenie zrównoważonej działalności społecznej ze szczególnym</a:t>
            </a:r>
          </a:p>
          <a:p>
            <a:r>
              <a:rPr lang="pl-PL" sz="1600" dirty="0" smtClean="0">
                <a:solidFill>
                  <a:srgbClr val="00B0F0"/>
                </a:solidFill>
              </a:rPr>
              <a:t>                             uwzględnieniem rozwoju turystyki i ochrony zasobów.</a:t>
            </a:r>
          </a:p>
          <a:p>
            <a:r>
              <a:rPr lang="pl-PL" sz="1600" dirty="0" smtClean="0"/>
              <a:t>        </a:t>
            </a:r>
            <a:r>
              <a:rPr lang="pl-PL" sz="1600" u="sng" dirty="0" smtClean="0"/>
              <a:t>Cel szczegółowy 1.1:</a:t>
            </a:r>
            <a:r>
              <a:rPr lang="pl-PL" sz="1600" dirty="0" smtClean="0"/>
              <a:t>  Rozwój infrastruktury turystycznej</a:t>
            </a:r>
          </a:p>
          <a:p>
            <a:r>
              <a:rPr lang="pl-PL" sz="1600" dirty="0" smtClean="0"/>
              <a:t>        </a:t>
            </a:r>
            <a:r>
              <a:rPr lang="pl-PL" sz="1600" u="sng" dirty="0" smtClean="0"/>
              <a:t>Cel </a:t>
            </a:r>
            <a:r>
              <a:rPr lang="pl-PL" sz="1600" u="sng" dirty="0"/>
              <a:t>szczegółowy </a:t>
            </a:r>
            <a:r>
              <a:rPr lang="pl-PL" sz="1600" u="sng" dirty="0" smtClean="0"/>
              <a:t>1.2:</a:t>
            </a:r>
            <a:r>
              <a:rPr lang="pl-PL" sz="1600" dirty="0" smtClean="0"/>
              <a:t>  Promocja turystyczna obszaru</a:t>
            </a:r>
          </a:p>
          <a:p>
            <a:endParaRPr lang="pl-PL" sz="1600" dirty="0" smtClean="0"/>
          </a:p>
          <a:p>
            <a:endParaRPr lang="pl-PL" sz="1600" dirty="0" smtClean="0"/>
          </a:p>
          <a:p>
            <a:r>
              <a:rPr lang="pl-PL" sz="1600" dirty="0" smtClean="0"/>
              <a:t>II.     </a:t>
            </a:r>
            <a:r>
              <a:rPr lang="pl-PL" sz="1600" dirty="0" smtClean="0">
                <a:solidFill>
                  <a:srgbClr val="00B0F0"/>
                </a:solidFill>
              </a:rPr>
              <a:t>Cel ogólny 2: Poprawa sytuacji na lokalnym rynku pracy.</a:t>
            </a:r>
          </a:p>
          <a:p>
            <a:r>
              <a:rPr lang="pl-PL" sz="1600" dirty="0" smtClean="0"/>
              <a:t>        </a:t>
            </a:r>
            <a:r>
              <a:rPr lang="pl-PL" sz="1600" u="sng" dirty="0" smtClean="0"/>
              <a:t>Cel </a:t>
            </a:r>
            <a:r>
              <a:rPr lang="pl-PL" sz="1600" u="sng" dirty="0"/>
              <a:t>szczegółowy </a:t>
            </a:r>
            <a:r>
              <a:rPr lang="pl-PL" sz="1600" u="sng" dirty="0" smtClean="0"/>
              <a:t>2.1:</a:t>
            </a:r>
            <a:r>
              <a:rPr lang="pl-PL" sz="1600" dirty="0" smtClean="0"/>
              <a:t>  Tworzenie i rozwój przedsiębiorczości</a:t>
            </a:r>
          </a:p>
          <a:p>
            <a:endParaRPr lang="pl-PL" sz="1600" dirty="0" smtClean="0"/>
          </a:p>
          <a:p>
            <a:endParaRPr lang="pl-PL" sz="1600" dirty="0" smtClean="0"/>
          </a:p>
          <a:p>
            <a:pPr marL="400050" indent="-400050">
              <a:buAutoNum type="romanUcPeriod" startAt="3"/>
            </a:pPr>
            <a:r>
              <a:rPr lang="pl-PL" sz="1600" dirty="0" smtClean="0">
                <a:solidFill>
                  <a:srgbClr val="00B0F0"/>
                </a:solidFill>
              </a:rPr>
              <a:t>Cel ogólny 3: Poprawienie jakości </a:t>
            </a:r>
            <a:r>
              <a:rPr lang="pl-PL" sz="1600" dirty="0">
                <a:solidFill>
                  <a:srgbClr val="00B0F0"/>
                </a:solidFill>
              </a:rPr>
              <a:t>ż</a:t>
            </a:r>
            <a:r>
              <a:rPr lang="pl-PL" sz="1600" dirty="0" smtClean="0">
                <a:solidFill>
                  <a:srgbClr val="00B0F0"/>
                </a:solidFill>
              </a:rPr>
              <a:t>ycia i stwarzanie warunków do dalszego harmonijnego</a:t>
            </a:r>
          </a:p>
          <a:p>
            <a:r>
              <a:rPr lang="pl-PL" sz="1600" dirty="0" smtClean="0">
                <a:solidFill>
                  <a:srgbClr val="00B0F0"/>
                </a:solidFill>
              </a:rPr>
              <a:t>                             rozwoju lokalnej społeczności</a:t>
            </a:r>
          </a:p>
          <a:p>
            <a:r>
              <a:rPr lang="pl-PL" sz="1600" dirty="0" smtClean="0"/>
              <a:t>        </a:t>
            </a:r>
            <a:r>
              <a:rPr lang="pl-PL" sz="1600" u="sng" dirty="0" smtClean="0"/>
              <a:t>Cel </a:t>
            </a:r>
            <a:r>
              <a:rPr lang="pl-PL" sz="1600" u="sng" dirty="0"/>
              <a:t>szczegółowy </a:t>
            </a:r>
            <a:r>
              <a:rPr lang="pl-PL" sz="1600" u="sng" dirty="0" smtClean="0"/>
              <a:t>3.1:</a:t>
            </a:r>
            <a:r>
              <a:rPr lang="pl-PL" sz="1600" dirty="0" smtClean="0"/>
              <a:t>  Rozwój infrastruktury społeczno-kulturalnej i rekreacyjno- sportowej</a:t>
            </a:r>
          </a:p>
          <a:p>
            <a:r>
              <a:rPr lang="pl-PL" sz="1600" dirty="0" smtClean="0"/>
              <a:t>        </a:t>
            </a:r>
            <a:r>
              <a:rPr lang="pl-PL" sz="1600" u="sng" dirty="0" smtClean="0"/>
              <a:t>Cel </a:t>
            </a:r>
            <a:r>
              <a:rPr lang="pl-PL" sz="1600" u="sng" dirty="0"/>
              <a:t>szczegółowy </a:t>
            </a:r>
            <a:r>
              <a:rPr lang="pl-PL" sz="1600" u="sng" dirty="0" smtClean="0"/>
              <a:t>3.2:</a:t>
            </a:r>
            <a:r>
              <a:rPr lang="pl-PL" sz="1600" dirty="0" smtClean="0"/>
              <a:t>  Wzmocnienie kapitału społecznego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084689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28</a:t>
            </a:fld>
            <a:endParaRPr lang="en-PH"/>
          </a:p>
        </p:txBody>
      </p:sp>
      <p:sp>
        <p:nvSpPr>
          <p:cNvPr id="4" name="pole tekstowe 3"/>
          <p:cNvSpPr txBox="1"/>
          <p:nvPr/>
        </p:nvSpPr>
        <p:spPr>
          <a:xfrm>
            <a:off x="440752" y="197616"/>
            <a:ext cx="4908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tx2">
                    <a:lumMod val="10000"/>
                  </a:schemeClr>
                </a:solidFill>
              </a:rPr>
              <a:t>System wskaźników</a:t>
            </a:r>
            <a:endParaRPr lang="pl-PL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75507" y="691643"/>
            <a:ext cx="74796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Rozpoczynając prace nad strategią 2014-2020 przeprowadzono konsultacje jakościowe we wszystkich gminach członkowskich, powołano zespół konsultacyjny, zebrano ogromną ilość ankiet, co przełożyło się na określenie „braków” na naszym terenie, a w efekcie końcowym na wytyczeniu celów, które skonkretyzowały wskaźniki produktu. Mając na uwadze wszystkie zgłoszone potrzeby, mogliśmy prawidłowo sprecyzować wskaźniki, które na dzień dzisiejszy zostały praktycznie osiągnięte w 100%. Dlatego śmiało możemy stwierdzić, iż cały proces wdrażania, poczynając od konsultacji, został przeprowadzony prawidłowo, co oznacza adekwatne i rzetelne określenie wskaźników na samym początku. Otrzymywane z instytucji nadzoru dane dotyczące realizowanych projektów pokrywają się z danymi otrzymywanymi od naszych beneficjentów, dlatego uważamy, iż zbierane dane są wiarygodne.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686" y="3124663"/>
            <a:ext cx="3539305" cy="19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69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29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217086" y="578053"/>
            <a:ext cx="84697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Nabory wniosków o przyznanie pomocy </a:t>
            </a:r>
            <a:r>
              <a:rPr lang="pl-PL" dirty="0"/>
              <a:t>w ramach poddziałania 19.2 „Wsparcie na wdrażanie operacji w ramach strategii rozwoju lokalnego kierowanego przez społeczność” objętego PROW na lata </a:t>
            </a:r>
            <a:r>
              <a:rPr lang="pl-PL" dirty="0" smtClean="0"/>
              <a:t>2014-2020 w roku 2020:</a:t>
            </a:r>
          </a:p>
          <a:p>
            <a:endParaRPr lang="pl-PL" dirty="0" smtClean="0"/>
          </a:p>
          <a:p>
            <a:pPr marL="342900" indent="-342900" algn="just">
              <a:buAutoNum type="arabicPeriod"/>
            </a:pPr>
            <a:r>
              <a:rPr lang="pl-PL" dirty="0" smtClean="0"/>
              <a:t>W dniach od 17 do 31 sierpnia 2020 r. trwał nabór 8/2020 na podejmowanie działalności  gospodarczej, limit środków </a:t>
            </a:r>
            <a:r>
              <a:rPr lang="pl-PL" b="1" dirty="0" smtClean="0"/>
              <a:t>800.000,00 zł </a:t>
            </a:r>
            <a:r>
              <a:rPr lang="pl-PL" dirty="0" smtClean="0"/>
              <a:t>– złożono 17 wniosków, 16 zostało wybranych do finansowania, a jeden nie zmieścił się w limicie środków</a:t>
            </a:r>
          </a:p>
          <a:p>
            <a:pPr marL="342900" indent="-342900" algn="just">
              <a:buAutoNum type="arabicPeriod"/>
            </a:pPr>
            <a:r>
              <a:rPr lang="pl-PL" dirty="0"/>
              <a:t>W dniach od 17 do 31 sierpnia 2020 r. trwał </a:t>
            </a:r>
            <a:r>
              <a:rPr lang="pl-PL" dirty="0" smtClean="0"/>
              <a:t>nabór 9/2020 na utworzenie inkubatora przetwórstwa lokalnego, limit środków </a:t>
            </a:r>
            <a:r>
              <a:rPr lang="pl-PL" b="1" dirty="0" smtClean="0"/>
              <a:t>500.000,00 zł </a:t>
            </a:r>
            <a:r>
              <a:rPr lang="pl-PL" dirty="0" smtClean="0"/>
              <a:t>– złożony został jeden wniosek, który został wybrany do dofinansowania.</a:t>
            </a:r>
          </a:p>
          <a:p>
            <a:pPr marL="342900" indent="-342900" algn="just">
              <a:buAutoNum type="arabicPeriod"/>
            </a:pPr>
            <a:r>
              <a:rPr lang="pl-PL" dirty="0"/>
              <a:t>W dniach od 16 października 2020 </a:t>
            </a:r>
            <a:r>
              <a:rPr lang="pl-PL" dirty="0" smtClean="0"/>
              <a:t>r. </a:t>
            </a:r>
            <a:r>
              <a:rPr lang="pl-PL" dirty="0"/>
              <a:t>do 29 października 2020 r. trwały nabory </a:t>
            </a:r>
            <a:r>
              <a:rPr lang="pl-PL" dirty="0" smtClean="0"/>
              <a:t>wniosków na projekty grantowe:</a:t>
            </a:r>
          </a:p>
          <a:p>
            <a:pPr marL="342900" indent="-342900" algn="just">
              <a:buAutoNum type="alphaLcParenR"/>
            </a:pPr>
            <a:r>
              <a:rPr lang="pl-PL" dirty="0" smtClean="0"/>
              <a:t>6/2020/G, limit środków </a:t>
            </a:r>
            <a:r>
              <a:rPr lang="pl-PL" b="1" dirty="0" smtClean="0"/>
              <a:t>134.289,64 zł </a:t>
            </a:r>
            <a:r>
              <a:rPr lang="pl-PL" dirty="0" smtClean="0"/>
              <a:t>- </a:t>
            </a:r>
            <a:r>
              <a:rPr lang="pl-PL" dirty="0"/>
              <a:t>Organizacja operacji turystycznych</a:t>
            </a:r>
            <a:r>
              <a:rPr lang="pl-PL" dirty="0" smtClean="0"/>
              <a:t> </a:t>
            </a:r>
          </a:p>
          <a:p>
            <a:pPr marL="342900" indent="-342900" algn="just">
              <a:buAutoNum type="alphaLcParenR"/>
            </a:pPr>
            <a:r>
              <a:rPr lang="pl-PL" dirty="0" smtClean="0"/>
              <a:t>7/2020/G, limit środków </a:t>
            </a:r>
            <a:r>
              <a:rPr lang="pl-PL" b="1" dirty="0" smtClean="0"/>
              <a:t>291.650,00 zł </a:t>
            </a:r>
            <a:r>
              <a:rPr lang="pl-PL" dirty="0" smtClean="0"/>
              <a:t>- </a:t>
            </a:r>
            <a:r>
              <a:rPr lang="pl-PL" dirty="0"/>
              <a:t>Wzmocnienie aktywności i integracji społecznej oraz wspieranie podmiotów działających w tych </a:t>
            </a:r>
            <a:r>
              <a:rPr lang="pl-PL" dirty="0" smtClean="0"/>
              <a:t>dziedzinach</a:t>
            </a:r>
          </a:p>
          <a:p>
            <a:pPr algn="just"/>
            <a:r>
              <a:rPr lang="pl-PL" dirty="0" smtClean="0"/>
              <a:t>       W związku z panującą pandemią COVID-19 i wprowadzonymi obostrzeniami, nie było  </a:t>
            </a:r>
          </a:p>
          <a:p>
            <a:pPr algn="just"/>
            <a:r>
              <a:rPr lang="pl-PL" dirty="0"/>
              <a:t> </a:t>
            </a:r>
            <a:r>
              <a:rPr lang="pl-PL" dirty="0" smtClean="0"/>
              <a:t>      zainteresowania tymi naborami i nie wpłynął żaden wniosek. </a:t>
            </a:r>
          </a:p>
          <a:p>
            <a:pPr algn="just"/>
            <a:r>
              <a:rPr lang="pl-PL" dirty="0"/>
              <a:t> </a:t>
            </a:r>
            <a:r>
              <a:rPr lang="pl-PL" dirty="0" smtClean="0"/>
              <a:t>      Pozostałe w tej sytuacji środki finansowe, po konsultacjach społecznych, Zarząd Stowarzyszenia </a:t>
            </a:r>
          </a:p>
          <a:p>
            <a:pPr algn="just"/>
            <a:r>
              <a:rPr lang="pl-PL" dirty="0"/>
              <a:t> </a:t>
            </a:r>
            <a:r>
              <a:rPr lang="pl-PL" dirty="0" smtClean="0"/>
              <a:t>      postanowił rozdysponować na projekty infrastrukturalne, które w tej sytuacji są najbezpieczniejszą</a:t>
            </a:r>
          </a:p>
          <a:p>
            <a:pPr algn="just"/>
            <a:r>
              <a:rPr lang="pl-PL" dirty="0"/>
              <a:t> </a:t>
            </a:r>
            <a:r>
              <a:rPr lang="pl-PL" dirty="0" smtClean="0"/>
              <a:t>      formą wydatkowania i rozliczenia środków w ramach PROW 2014-2020.</a:t>
            </a:r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573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3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221673" y="217385"/>
            <a:ext cx="874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2">
                    <a:lumMod val="10000"/>
                  </a:schemeClr>
                </a:solidFill>
              </a:rPr>
              <a:t>KARTA </a:t>
            </a:r>
            <a:r>
              <a:rPr lang="pl-PL" sz="2000" b="1" dirty="0" smtClean="0">
                <a:solidFill>
                  <a:schemeClr val="tx2">
                    <a:lumMod val="10000"/>
                  </a:schemeClr>
                </a:solidFill>
              </a:rPr>
              <a:t>MERYTORYCZNA OCENY </a:t>
            </a:r>
            <a:r>
              <a:rPr lang="pl-PL" sz="2000" b="1" dirty="0">
                <a:solidFill>
                  <a:schemeClr val="tx2">
                    <a:lumMod val="10000"/>
                  </a:schemeClr>
                </a:solidFill>
              </a:rPr>
              <a:t>OPERACJI </a:t>
            </a:r>
            <a:r>
              <a:rPr lang="pl-PL" sz="2000" b="1" dirty="0" smtClean="0">
                <a:solidFill>
                  <a:schemeClr val="tx2">
                    <a:lumMod val="10000"/>
                  </a:schemeClr>
                </a:solidFill>
              </a:rPr>
              <a:t>WEDŁUG </a:t>
            </a:r>
            <a:r>
              <a:rPr lang="pl-PL" sz="2000" b="1" dirty="0">
                <a:solidFill>
                  <a:schemeClr val="tx2">
                    <a:lumMod val="10000"/>
                  </a:schemeClr>
                </a:solidFill>
              </a:rPr>
              <a:t>LOKALNYCH </a:t>
            </a:r>
            <a:r>
              <a:rPr lang="pl-PL" sz="2000" b="1" dirty="0" smtClean="0">
                <a:solidFill>
                  <a:schemeClr val="tx2">
                    <a:lumMod val="10000"/>
                  </a:schemeClr>
                </a:solidFill>
              </a:rPr>
              <a:t>KRYTERIÓW – </a:t>
            </a:r>
            <a:r>
              <a:rPr lang="pl-PL" sz="2000" b="1" u="sng" dirty="0" smtClean="0">
                <a:solidFill>
                  <a:schemeClr val="tx2">
                    <a:lumMod val="10000"/>
                  </a:schemeClr>
                </a:solidFill>
              </a:rPr>
              <a:t>PODEJMOWANIE DZIAŁALNOŚCI GOSPODARCZEJ</a:t>
            </a:r>
            <a:endParaRPr lang="pl-PL" sz="2000" b="1" u="sng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13793" y="1216216"/>
            <a:ext cx="815723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pl-PL" b="1" dirty="0" smtClean="0"/>
              <a:t>Wnioskodawca </a:t>
            </a:r>
            <a:r>
              <a:rPr lang="pl-PL" b="1" dirty="0"/>
              <a:t>jest członkiem LGD Dolina Noteci i ma opłaconą składkę członkowską</a:t>
            </a:r>
            <a:r>
              <a:rPr lang="pl-PL" dirty="0"/>
              <a:t>: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- co </a:t>
            </a:r>
            <a:r>
              <a:rPr lang="pl-PL" dirty="0"/>
              <a:t>najmniej 5 lat do </a:t>
            </a:r>
            <a:r>
              <a:rPr lang="pl-PL" dirty="0" smtClean="0"/>
              <a:t>dnia złożenia wniosku - 5 </a:t>
            </a:r>
            <a:r>
              <a:rPr lang="pl-PL" dirty="0"/>
              <a:t>pkt</a:t>
            </a:r>
            <a:r>
              <a:rPr lang="pl-PL" dirty="0" smtClean="0"/>
              <a:t> </a:t>
            </a:r>
          </a:p>
          <a:p>
            <a:r>
              <a:rPr lang="pl-PL" dirty="0"/>
              <a:t> </a:t>
            </a:r>
            <a:r>
              <a:rPr lang="pl-PL" dirty="0" smtClean="0"/>
              <a:t>     - od </a:t>
            </a:r>
            <a:r>
              <a:rPr lang="pl-PL" dirty="0"/>
              <a:t>dnia 01.07.2015 r. do dnia złożenia </a:t>
            </a:r>
            <a:r>
              <a:rPr lang="pl-PL" dirty="0" smtClean="0"/>
              <a:t>wniosku - 3 </a:t>
            </a:r>
            <a:r>
              <a:rPr lang="pl-PL" dirty="0"/>
              <a:t>pkt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- wnioskodawca </a:t>
            </a:r>
            <a:r>
              <a:rPr lang="pl-PL" dirty="0"/>
              <a:t>nie jest członkiem LGD – 0 </a:t>
            </a:r>
            <a:r>
              <a:rPr lang="pl-PL" dirty="0" smtClean="0"/>
              <a:t>pkt</a:t>
            </a:r>
          </a:p>
          <a:p>
            <a:endParaRPr lang="pl-PL" dirty="0" smtClean="0"/>
          </a:p>
          <a:p>
            <a:r>
              <a:rPr lang="pl-PL" b="1" dirty="0"/>
              <a:t>2.</a:t>
            </a: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b="1" dirty="0" smtClean="0"/>
              <a:t>Operacja </a:t>
            </a:r>
            <a:r>
              <a:rPr lang="pl-PL" b="1" dirty="0"/>
              <a:t>zakłada utworzenie stanowisk pracy</a:t>
            </a:r>
            <a:r>
              <a:rPr lang="pl-PL" b="1" dirty="0" smtClean="0"/>
              <a:t>:</a:t>
            </a:r>
          </a:p>
          <a:p>
            <a:r>
              <a:rPr lang="pl-PL" dirty="0"/>
              <a:t> </a:t>
            </a:r>
            <a:r>
              <a:rPr lang="pl-PL" dirty="0" smtClean="0"/>
              <a:t>     - </a:t>
            </a:r>
            <a:r>
              <a:rPr lang="pl-PL" dirty="0"/>
              <a:t>2 i więcej etaty – 14 </a:t>
            </a:r>
            <a:r>
              <a:rPr lang="pl-PL" dirty="0" smtClean="0"/>
              <a:t>pkt</a:t>
            </a:r>
          </a:p>
          <a:p>
            <a:r>
              <a:rPr lang="pl-PL" dirty="0"/>
              <a:t> </a:t>
            </a:r>
            <a:r>
              <a:rPr lang="pl-PL" dirty="0" smtClean="0"/>
              <a:t>     - </a:t>
            </a:r>
            <a:r>
              <a:rPr lang="pl-PL" dirty="0"/>
              <a:t>1,5 etatu – 7 </a:t>
            </a:r>
            <a:r>
              <a:rPr lang="pl-PL" dirty="0" smtClean="0"/>
              <a:t>pkt</a:t>
            </a:r>
          </a:p>
          <a:p>
            <a:r>
              <a:rPr lang="pl-PL" dirty="0"/>
              <a:t> </a:t>
            </a:r>
            <a:r>
              <a:rPr lang="pl-PL" dirty="0" smtClean="0"/>
              <a:t>     - 1 </a:t>
            </a:r>
            <a:r>
              <a:rPr lang="pl-PL" dirty="0"/>
              <a:t>etat – 0 </a:t>
            </a:r>
            <a:r>
              <a:rPr lang="pl-PL" dirty="0" smtClean="0"/>
              <a:t>pkt</a:t>
            </a:r>
          </a:p>
          <a:p>
            <a:endParaRPr lang="pl-PL" dirty="0" smtClean="0"/>
          </a:p>
          <a:p>
            <a:pPr marL="228600" indent="-228600">
              <a:buAutoNum type="arabicPeriod" startAt="3"/>
            </a:pPr>
            <a:r>
              <a:rPr lang="pl-PL" b="1" dirty="0" smtClean="0"/>
              <a:t>Zaplanowano </a:t>
            </a:r>
            <a:r>
              <a:rPr lang="pl-PL" b="1" dirty="0"/>
              <a:t>działania informujące o dofinansowaniu ze środków PROW, zgodnie z wytycznymi (zgodnie z Księgą Wizualizacji PROW 2014-2020): </a:t>
            </a:r>
            <a:endParaRPr lang="pl-PL" b="1" dirty="0" smtClean="0"/>
          </a:p>
          <a:p>
            <a:r>
              <a:rPr lang="pl-PL" dirty="0" smtClean="0"/>
              <a:t>      - Strona </a:t>
            </a:r>
            <a:r>
              <a:rPr lang="pl-PL" dirty="0"/>
              <a:t>internetowa – 2 </a:t>
            </a:r>
            <a:r>
              <a:rPr lang="pl-PL" dirty="0" smtClean="0"/>
              <a:t>pkt</a:t>
            </a:r>
          </a:p>
          <a:p>
            <a:r>
              <a:rPr lang="pl-PL" dirty="0" smtClean="0"/>
              <a:t>      - Brak </a:t>
            </a:r>
            <a:r>
              <a:rPr lang="pl-PL" dirty="0"/>
              <a:t>informacji – 0 </a:t>
            </a:r>
            <a:r>
              <a:rPr lang="pl-PL" dirty="0" smtClean="0"/>
              <a:t>pkt</a:t>
            </a:r>
          </a:p>
          <a:p>
            <a:endParaRPr lang="pl-PL" dirty="0" smtClean="0"/>
          </a:p>
          <a:p>
            <a:r>
              <a:rPr lang="pl-PL" b="1" dirty="0"/>
              <a:t>4</a:t>
            </a:r>
            <a:r>
              <a:rPr lang="pl-PL" dirty="0"/>
              <a:t>. </a:t>
            </a:r>
            <a:r>
              <a:rPr lang="pl-PL" dirty="0" smtClean="0"/>
              <a:t> </a:t>
            </a:r>
            <a:r>
              <a:rPr lang="pl-PL" b="1" dirty="0" smtClean="0"/>
              <a:t>Uruchomienie </a:t>
            </a:r>
            <a:r>
              <a:rPr lang="pl-PL" b="1" dirty="0"/>
              <a:t>działalności gospodarczej opartej na produktach rolnych </a:t>
            </a:r>
            <a:r>
              <a:rPr lang="pl-PL" dirty="0"/>
              <a:t>– 7 pkt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Uruchomienie </a:t>
            </a:r>
            <a:r>
              <a:rPr lang="pl-PL" dirty="0"/>
              <a:t>działalności gospodarczej o innym profilu, niż oparty na produktach rolnych – 0 </a:t>
            </a:r>
            <a:r>
              <a:rPr lang="pl-PL" dirty="0" smtClean="0"/>
              <a:t>pkt</a:t>
            </a:r>
          </a:p>
        </p:txBody>
      </p:sp>
    </p:spTree>
    <p:extLst>
      <p:ext uri="{BB962C8B-B14F-4D97-AF65-F5344CB8AC3E}">
        <p14:creationId xmlns:p14="http://schemas.microsoft.com/office/powerpoint/2010/main" val="1103822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30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624949" y="933867"/>
            <a:ext cx="76901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Reasumując, wszystkie zaplanowane nabory na rok 2020 zostały ogłoszone. 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Zainteresowanie naborem na podejmowanie działalności gospodarczej było dużo mniejsze, niż zakładaliśmy, biorąc pod uwagę liczbę osób uczestniczących w doradztwie i szkoleniach</a:t>
            </a:r>
            <a:r>
              <a:rPr lang="pl-PL" dirty="0"/>
              <a:t>. </a:t>
            </a:r>
            <a:r>
              <a:rPr lang="pl-PL" dirty="0" smtClean="0"/>
              <a:t>Spowodowała to panująca pandemia, która zmieniła w </a:t>
            </a:r>
            <a:r>
              <a:rPr lang="pl-PL" dirty="0"/>
              <a:t>zasadzie wszystko, a więc również </a:t>
            </a:r>
            <a:r>
              <a:rPr lang="pl-PL" dirty="0" smtClean="0"/>
              <a:t>harmonogramy i plany Stowarzyszenia</a:t>
            </a:r>
            <a:r>
              <a:rPr lang="pl-PL" dirty="0"/>
              <a:t>. </a:t>
            </a:r>
            <a:endParaRPr lang="pl-PL" dirty="0" smtClean="0"/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Jakość składanych wniosków była dobra i bardzo dobra, gdyż zostały przygotowane z odpowiednim wyprzedzeniem i należyta starannością. Niewielka liczba wnioskodawców pozwoliła nam na bardziej szczegółowe sprawdzenie składanej dokumentacji.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W 2020 roku zostały rozliczone wszystkie wnioski i projekty z rozwijania działalności gospodarczej, projekty grantowe oraz infrastrukturalne. 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Zaplanowane  środki finansowe na tworzenie przedsiębiorczości w perspektywie 2014-2020 zostały rozdysponowane, natomiast pozostałe z różnych działań „resztki” zostały przeniesione na „bezpieczne” projekty infrastrukturalne.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5693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31</a:t>
            </a:fld>
            <a:endParaRPr lang="en-PH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893702"/>
              </p:ext>
            </p:extLst>
          </p:nvPr>
        </p:nvGraphicFramePr>
        <p:xfrm>
          <a:off x="638472" y="1897599"/>
          <a:ext cx="2946400" cy="2314575"/>
        </p:xfrm>
        <a:graphic>
          <a:graphicData uri="http://schemas.openxmlformats.org/drawingml/2006/table">
            <a:tbl>
              <a:tblPr/>
              <a:tblGrid>
                <a:gridCol w="608289"/>
                <a:gridCol w="1055001"/>
                <a:gridCol w="1283110"/>
              </a:tblGrid>
              <a:tr h="981075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gminy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wszystkich  złożonych wniosków lata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Miejska Chodzież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Wiejska Chodzież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Budzyń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Szamocin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816234"/>
              </p:ext>
            </p:extLst>
          </p:nvPr>
        </p:nvGraphicFramePr>
        <p:xfrm>
          <a:off x="4006257" y="1022620"/>
          <a:ext cx="4733410" cy="374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0542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32</a:t>
            </a:fld>
            <a:endParaRPr lang="en-PH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69829"/>
              </p:ext>
            </p:extLst>
          </p:nvPr>
        </p:nvGraphicFramePr>
        <p:xfrm>
          <a:off x="545231" y="1670962"/>
          <a:ext cx="2882900" cy="2276475"/>
        </p:xfrm>
        <a:graphic>
          <a:graphicData uri="http://schemas.openxmlformats.org/drawingml/2006/table">
            <a:tbl>
              <a:tblPr/>
              <a:tblGrid>
                <a:gridCol w="608929"/>
                <a:gridCol w="1094170"/>
                <a:gridCol w="1179801"/>
              </a:tblGrid>
              <a:tr h="94297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gminy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podpisanych umów lata 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2016-2019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Miejska Chodzież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Wiejska Chodzież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Budzyń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Szamocin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555544"/>
              </p:ext>
            </p:extLst>
          </p:nvPr>
        </p:nvGraphicFramePr>
        <p:xfrm>
          <a:off x="4065462" y="1031757"/>
          <a:ext cx="4542397" cy="373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1760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33</a:t>
            </a:fld>
            <a:endParaRPr lang="en-PH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105955"/>
              </p:ext>
            </p:extLst>
          </p:nvPr>
        </p:nvGraphicFramePr>
        <p:xfrm>
          <a:off x="442353" y="1504893"/>
          <a:ext cx="3746500" cy="2095500"/>
        </p:xfrm>
        <a:graphic>
          <a:graphicData uri="http://schemas.openxmlformats.org/drawingml/2006/table">
            <a:tbl>
              <a:tblPr/>
              <a:tblGrid>
                <a:gridCol w="1320800"/>
                <a:gridCol w="1219200"/>
                <a:gridCol w="1206500"/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gminy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rozwiązanych umów lata            2016-2019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Miejska Chodzież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Wiejska Chodzież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Budzyń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Szamocin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744124"/>
              </p:ext>
            </p:extLst>
          </p:nvPr>
        </p:nvGraphicFramePr>
        <p:xfrm>
          <a:off x="4414118" y="1138493"/>
          <a:ext cx="4375264" cy="2973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7463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34</a:t>
            </a:fld>
            <a:endParaRPr lang="en-PH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1467"/>
              </p:ext>
            </p:extLst>
          </p:nvPr>
        </p:nvGraphicFramePr>
        <p:xfrm>
          <a:off x="1392475" y="1927477"/>
          <a:ext cx="6547673" cy="2539268"/>
        </p:xfrm>
        <a:graphic>
          <a:graphicData uri="http://schemas.openxmlformats.org/drawingml/2006/table">
            <a:tbl>
              <a:tblPr/>
              <a:tblGrid>
                <a:gridCol w="1722128"/>
                <a:gridCol w="1704189"/>
                <a:gridCol w="1506862"/>
                <a:gridCol w="1614494"/>
              </a:tblGrid>
              <a:tr h="77359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gminy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Złożone wnioski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Zawarte umowy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Efektywność w aplikowaniu o dofinansowanie 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%)           (złożone-zawarte umowy)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5044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Miejska Chodzież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Wiejska Chodzież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Budzyń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Szamocin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2059044" y="1092018"/>
            <a:ext cx="534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</a:rPr>
              <a:t>Efektywność w aplikowaniu o dofinansowanie</a:t>
            </a:r>
            <a:endParaRPr lang="pl-PL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16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35</a:t>
            </a:fld>
            <a:endParaRPr lang="en-PH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763090"/>
              </p:ext>
            </p:extLst>
          </p:nvPr>
        </p:nvGraphicFramePr>
        <p:xfrm>
          <a:off x="1410888" y="2468219"/>
          <a:ext cx="6756399" cy="1524000"/>
        </p:xfrm>
        <a:graphic>
          <a:graphicData uri="http://schemas.openxmlformats.org/drawingml/2006/table">
            <a:tbl>
              <a:tblPr/>
              <a:tblGrid>
                <a:gridCol w="1205933"/>
                <a:gridCol w="1244015"/>
                <a:gridCol w="1205933"/>
                <a:gridCol w="942532"/>
                <a:gridCol w="1244015"/>
                <a:gridCol w="913971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gminy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PODEJMOWANIE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ROZWIJANIE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INFRASTRUKTURA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Miejska Chodzież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516983,00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823625,69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1840608,69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Wiejska Chodzież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595736,90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158036,00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225129,67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1328902,57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Budzyń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189268,00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358761,60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1448029,60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Szamocin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98488,00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179872,00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299569,40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877929,40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1750000,00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994224,90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1044159,00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1707086,36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5495470,26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463778" y="1412886"/>
            <a:ext cx="8476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tx2">
                    <a:lumMod val="10000"/>
                  </a:schemeClr>
                </a:solidFill>
              </a:rPr>
              <a:t>Wypłacone środki z podziałem na działania dla gmin członkowskich </a:t>
            </a:r>
            <a:endParaRPr lang="pl-PL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43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36</a:t>
            </a:fld>
            <a:endParaRPr lang="en-PH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890412"/>
              </p:ext>
            </p:extLst>
          </p:nvPr>
        </p:nvGraphicFramePr>
        <p:xfrm>
          <a:off x="2870200" y="2007487"/>
          <a:ext cx="3683000" cy="2286000"/>
        </p:xfrm>
        <a:graphic>
          <a:graphicData uri="http://schemas.openxmlformats.org/drawingml/2006/table">
            <a:tbl>
              <a:tblPr/>
              <a:tblGrid>
                <a:gridCol w="1249930"/>
                <a:gridCol w="1192681"/>
                <a:gridCol w="1240389"/>
              </a:tblGrid>
              <a:tr h="76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 gminy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BENEFICJENTOM LATA 2016-2020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UDZIAŁ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Miejska Chodzież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1840608,69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Wiejska Chodzież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1328902,57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Budzyń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1448029,60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Gmina Szamocin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877929,40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5495470,26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440671" y="1133601"/>
            <a:ext cx="6275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tx2">
                    <a:lumMod val="10000"/>
                  </a:schemeClr>
                </a:solidFill>
              </a:rPr>
              <a:t>Wypłacone środki – udział % gmin członkowskich </a:t>
            </a:r>
            <a:endParaRPr lang="pl-PL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71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37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328919" y="663158"/>
            <a:ext cx="86308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/>
              <a:t>Lokalna Grupa Działania Stowarzyszenie „Dolina Noteci” realizuje </a:t>
            </a:r>
            <a:r>
              <a:rPr lang="pl-PL" sz="1200" dirty="0"/>
              <a:t>swoje działania zgodnie z umową ramową w ramach programu: Program Rozwoju Obszarów Wiejskich na lata 2014-2020, ze środków funduszu: Europejski Fundusz Rolny na rzecz Rozwoju Obszarów </a:t>
            </a:r>
            <a:r>
              <a:rPr lang="pl-PL" sz="1200" dirty="0" smtClean="0"/>
              <a:t>Wiejskich, w 2020 r. LGD realizowało różne projekty:</a:t>
            </a:r>
          </a:p>
          <a:p>
            <a:pPr algn="just"/>
            <a:endParaRPr lang="pl-PL" sz="1200" dirty="0" smtClean="0"/>
          </a:p>
          <a:p>
            <a:pPr marL="171450" indent="-171450">
              <a:buFontTx/>
              <a:buChar char="-"/>
            </a:pPr>
            <a:r>
              <a:rPr lang="pl-PL" sz="1200" dirty="0" smtClean="0"/>
              <a:t>Stowarzyszenie </a:t>
            </a:r>
            <a:r>
              <a:rPr lang="pl-PL" sz="1200" dirty="0"/>
              <a:t>w roku 2020 złożyło i rozliczyło wnioski o płatność w ramach podziałania 19.4</a:t>
            </a:r>
            <a:r>
              <a:rPr lang="pl-PL" sz="1200" dirty="0" smtClean="0"/>
              <a:t>. rozliczające</a:t>
            </a:r>
          </a:p>
          <a:p>
            <a:r>
              <a:rPr lang="pl-PL" sz="1200" dirty="0" smtClean="0"/>
              <a:t>    funkcjonowanie biura</a:t>
            </a:r>
          </a:p>
          <a:p>
            <a:endParaRPr lang="pl-PL" sz="1200" dirty="0" smtClean="0"/>
          </a:p>
          <a:p>
            <a:pPr marL="171450" indent="-171450">
              <a:buFontTx/>
              <a:buChar char="-"/>
            </a:pPr>
            <a:r>
              <a:rPr lang="pl-PL" sz="1200" dirty="0" smtClean="0"/>
              <a:t>Stowarzyszenie </a:t>
            </a:r>
            <a:r>
              <a:rPr lang="pl-PL" sz="1200" dirty="0"/>
              <a:t>złożyło wniosek w Konkursie „TU MIESZKAM, TU ZMIENIAM EKO” Fundacji </a:t>
            </a:r>
            <a:r>
              <a:rPr lang="pl-PL" sz="1200" dirty="0" smtClean="0"/>
              <a:t>Santander</a:t>
            </a:r>
          </a:p>
          <a:p>
            <a:r>
              <a:rPr lang="pl-PL" sz="1200" dirty="0" smtClean="0"/>
              <a:t>    </a:t>
            </a:r>
            <a:r>
              <a:rPr lang="pl-PL" sz="1200" dirty="0"/>
              <a:t>i </a:t>
            </a:r>
            <a:r>
              <a:rPr lang="pl-PL" sz="1200" dirty="0" smtClean="0"/>
              <a:t>otrzymało </a:t>
            </a:r>
            <a:r>
              <a:rPr lang="pl-PL" sz="1200" dirty="0"/>
              <a:t>grant w wysokości 10.000 zł na realizację projektu ekologicznego. Operacja została zrealizowana i </a:t>
            </a:r>
            <a:r>
              <a:rPr lang="pl-PL" sz="1200" dirty="0" smtClean="0"/>
              <a:t> rozliczona.</a:t>
            </a:r>
          </a:p>
          <a:p>
            <a:r>
              <a:rPr lang="pl-PL" sz="1200" dirty="0" smtClean="0"/>
              <a:t>    Powstał pamiątkowy napis związany z obchodami 50-lecia Chodzieskich Warsztatów Jazzowych w Chodzieży. </a:t>
            </a:r>
          </a:p>
          <a:p>
            <a:r>
              <a:rPr lang="pl-PL" sz="1200" dirty="0"/>
              <a:t> </a:t>
            </a:r>
            <a:r>
              <a:rPr lang="pl-PL" sz="1200" dirty="0" smtClean="0"/>
              <a:t>   Napis stoi na chodzieskim rynku.</a:t>
            </a:r>
            <a:endParaRPr lang="pl-PL" sz="1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9" y="2924761"/>
            <a:ext cx="3762393" cy="211634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93" y="2930027"/>
            <a:ext cx="3753031" cy="211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40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38</a:t>
            </a:fld>
            <a:endParaRPr lang="en-PH"/>
          </a:p>
        </p:txBody>
      </p:sp>
      <p:sp>
        <p:nvSpPr>
          <p:cNvPr id="4" name="pole tekstowe 3"/>
          <p:cNvSpPr txBox="1"/>
          <p:nvPr/>
        </p:nvSpPr>
        <p:spPr>
          <a:xfrm>
            <a:off x="651263" y="769675"/>
            <a:ext cx="8295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W lutym 2020 r. Stowarzyszenie zorganizowało w ramach Planu Komunikacji Konferencję poświęconą kampanii informacyjnej dotyczącej </a:t>
            </a:r>
            <a:r>
              <a:rPr lang="pl-PL" dirty="0"/>
              <a:t>zrealizowanych projektów przez beneficjentów </a:t>
            </a:r>
            <a:r>
              <a:rPr lang="pl-PL" dirty="0" smtClean="0"/>
              <a:t>pomocy. </a:t>
            </a:r>
            <a:r>
              <a:rPr lang="pl-PL" dirty="0"/>
              <a:t> </a:t>
            </a:r>
            <a:endParaRPr lang="pl-PL" dirty="0" smtClean="0"/>
          </a:p>
          <a:p>
            <a:pPr algn="just"/>
            <a:r>
              <a:rPr lang="pl-PL" dirty="0" smtClean="0"/>
              <a:t>Przedsiębiorcy mogli przedstawić swoje firmy oraz opowiedzieć o trudnościach związanych z realizacją projektów. Uczestnicy konferencji mieli okazję porozmawiać z nimi oraz zapoznać się z ich ofertą.</a:t>
            </a:r>
            <a:endParaRPr lang="pl-PL" dirty="0"/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6" name="Picture 2" descr="fo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98" y="1793365"/>
            <a:ext cx="3137176" cy="152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9" y="3431378"/>
            <a:ext cx="2903389" cy="163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t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70" y="1793365"/>
            <a:ext cx="3137176" cy="152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ot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94" y="3431378"/>
            <a:ext cx="3307660" cy="160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99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39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371636" y="854401"/>
            <a:ext cx="8519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pl-PL" sz="1200" dirty="0" smtClean="0"/>
              <a:t>Stowarzyszenie </a:t>
            </a:r>
            <a:r>
              <a:rPr lang="pl-PL" sz="1200" dirty="0"/>
              <a:t>złożyło i rozliczyło wniosek w Konkursie 4/2020 dla Parterów Krajowej Sieci Obszarów </a:t>
            </a:r>
            <a:endParaRPr lang="pl-PL" sz="1200" dirty="0" smtClean="0"/>
          </a:p>
          <a:p>
            <a:pPr algn="just"/>
            <a:r>
              <a:rPr lang="pl-PL" sz="1200" dirty="0" smtClean="0"/>
              <a:t>    Wiejskich </a:t>
            </a:r>
            <a:r>
              <a:rPr lang="pl-PL" sz="1200" dirty="0"/>
              <a:t>realizowanego w ramach Planu Działania na lata </a:t>
            </a:r>
            <a:r>
              <a:rPr lang="pl-PL" sz="1200" dirty="0" smtClean="0"/>
              <a:t>2020-2021. </a:t>
            </a:r>
            <a:r>
              <a:rPr lang="pl-PL" sz="1200" dirty="0"/>
              <a:t>Wniosek został rozliczony, a 27.11.2020 r</a:t>
            </a:r>
            <a:r>
              <a:rPr lang="pl-PL" sz="1200" dirty="0" smtClean="0"/>
              <a:t>.</a:t>
            </a:r>
          </a:p>
          <a:p>
            <a:pPr algn="just"/>
            <a:r>
              <a:rPr lang="pl-PL" sz="1200" dirty="0"/>
              <a:t> </a:t>
            </a:r>
            <a:r>
              <a:rPr lang="pl-PL" sz="1200" dirty="0" smtClean="0"/>
              <a:t>   </a:t>
            </a:r>
            <a:r>
              <a:rPr lang="pl-PL" sz="1200" dirty="0"/>
              <a:t>wpłynęła na konto refundacja kosztów operacji w wysokości 29.972,67 </a:t>
            </a:r>
            <a:r>
              <a:rPr lang="pl-PL" sz="1200" dirty="0" smtClean="0"/>
              <a:t>zł.</a:t>
            </a:r>
          </a:p>
          <a:p>
            <a:pPr algn="just"/>
            <a:r>
              <a:rPr lang="pl-PL" sz="1200" dirty="0" smtClean="0"/>
              <a:t>    W ramach operacji odbył się wyjazd studyjny do partnera projektu - Środkowopomorskiej Grupy Działania w Koszalinie.</a:t>
            </a:r>
          </a:p>
          <a:p>
            <a:pPr algn="just"/>
            <a:r>
              <a:rPr lang="pl-PL" sz="1200" dirty="0"/>
              <a:t> </a:t>
            </a:r>
            <a:r>
              <a:rPr lang="pl-PL" sz="1200" dirty="0" smtClean="0"/>
              <a:t>   Zwiedziliśmy projekty beneficjentów na terenie Sarbinowa, Mielna i </a:t>
            </a:r>
            <a:r>
              <a:rPr lang="pl-PL" sz="1200" dirty="0" err="1" smtClean="0"/>
              <a:t>Unieścia</a:t>
            </a:r>
            <a:r>
              <a:rPr lang="pl-PL" sz="1200" dirty="0" smtClean="0"/>
              <a:t>.</a:t>
            </a:r>
            <a:endParaRPr lang="pl-PL" sz="1200" dirty="0"/>
          </a:p>
          <a:p>
            <a:endParaRPr lang="pl-PL" sz="1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2" y="2152374"/>
            <a:ext cx="1736702" cy="13025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36" y="2145180"/>
            <a:ext cx="1736702" cy="130252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36" y="2152374"/>
            <a:ext cx="1755888" cy="131691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22" y="2152374"/>
            <a:ext cx="1755888" cy="131691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6" y="3688403"/>
            <a:ext cx="1739488" cy="130461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36" y="3688403"/>
            <a:ext cx="1739488" cy="130461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6235" y="3688403"/>
            <a:ext cx="1755889" cy="131691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35" y="3688403"/>
            <a:ext cx="1755889" cy="131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4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4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553185" y="827723"/>
            <a:ext cx="813361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5.  Planowany czas realizacji operacji po podpisaniu umowy:</a:t>
            </a:r>
          </a:p>
          <a:p>
            <a:r>
              <a:rPr lang="pl-PL" dirty="0"/>
              <a:t>      - do 4 miesięcy – 8 pkt</a:t>
            </a:r>
          </a:p>
          <a:p>
            <a:r>
              <a:rPr lang="pl-PL" dirty="0"/>
              <a:t>      - powyżej 4 miesięcy do 6 miesięcy – 4 pkt</a:t>
            </a:r>
          </a:p>
          <a:p>
            <a:r>
              <a:rPr lang="pl-PL" dirty="0"/>
              <a:t>      - Powyżej 6 miesięcy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6. </a:t>
            </a:r>
            <a:r>
              <a:rPr lang="pl-PL" b="1" dirty="0" smtClean="0"/>
              <a:t> Wnioskodawca </a:t>
            </a:r>
            <a:r>
              <a:rPr lang="pl-PL" b="1" dirty="0"/>
              <a:t>należy do grupy osób </a:t>
            </a:r>
            <a:r>
              <a:rPr lang="pl-PL" b="1" dirty="0" err="1"/>
              <a:t>defaworyzowanych</a:t>
            </a:r>
            <a:r>
              <a:rPr lang="pl-PL" b="1" dirty="0"/>
              <a:t>:</a:t>
            </a:r>
          </a:p>
          <a:p>
            <a:r>
              <a:rPr lang="pl-PL" dirty="0" smtClean="0"/>
              <a:t>      - kobieta</a:t>
            </a:r>
            <a:r>
              <a:rPr lang="pl-PL" dirty="0"/>
              <a:t>, osoba niepełnosprawna, osoba powyżej 55 roku życia, osoba do 26 roku życia – 8 pkt</a:t>
            </a:r>
          </a:p>
          <a:p>
            <a:r>
              <a:rPr lang="pl-PL" dirty="0" smtClean="0"/>
              <a:t>      - Wnioskodawca </a:t>
            </a:r>
            <a:r>
              <a:rPr lang="pl-PL" dirty="0"/>
              <a:t>nie należy do grupy </a:t>
            </a:r>
            <a:r>
              <a:rPr lang="pl-PL" dirty="0" smtClean="0"/>
              <a:t>ww. </a:t>
            </a:r>
            <a:r>
              <a:rPr lang="pl-PL" dirty="0"/>
              <a:t>grup </a:t>
            </a:r>
            <a:r>
              <a:rPr lang="pl-PL" dirty="0" err="1"/>
              <a:t>defaworyzowanych</a:t>
            </a:r>
            <a:r>
              <a:rPr lang="pl-PL" dirty="0"/>
              <a:t>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pPr marL="342900" indent="-342900">
              <a:buAutoNum type="arabicPeriod" startAt="7"/>
            </a:pPr>
            <a:r>
              <a:rPr lang="pl-PL" b="1" dirty="0" smtClean="0"/>
              <a:t>W </a:t>
            </a:r>
            <a:r>
              <a:rPr lang="pl-PL" b="1" dirty="0"/>
              <a:t>ramach operacji zostanie zatrudniona osoba należąca do grupy </a:t>
            </a:r>
            <a:r>
              <a:rPr lang="pl-PL" b="1" dirty="0" err="1"/>
              <a:t>defaworyzowanej</a:t>
            </a:r>
            <a:r>
              <a:rPr lang="pl-PL" dirty="0"/>
              <a:t>, </a:t>
            </a:r>
            <a:r>
              <a:rPr lang="pl-PL" dirty="0" smtClean="0"/>
              <a:t>  </a:t>
            </a:r>
          </a:p>
          <a:p>
            <a:r>
              <a:rPr lang="pl-PL" dirty="0"/>
              <a:t> </a:t>
            </a:r>
            <a:r>
              <a:rPr lang="pl-PL" dirty="0" smtClean="0"/>
              <a:t>      mieszkająca na obszarze </a:t>
            </a:r>
            <a:r>
              <a:rPr lang="pl-PL" dirty="0"/>
              <a:t>objętym LSR – 10 </a:t>
            </a:r>
            <a:r>
              <a:rPr lang="pl-PL" dirty="0" smtClean="0"/>
              <a:t>pkt</a:t>
            </a:r>
          </a:p>
          <a:p>
            <a:r>
              <a:rPr lang="pl-PL" dirty="0" smtClean="0"/>
              <a:t>       W </a:t>
            </a:r>
            <a:r>
              <a:rPr lang="pl-PL" dirty="0"/>
              <a:t>ramach operacji nie zostanie zatrudniona osoba należąca do grupy </a:t>
            </a:r>
            <a:r>
              <a:rPr lang="pl-PL" dirty="0" err="1"/>
              <a:t>defaworyzowanej</a:t>
            </a:r>
            <a:r>
              <a:rPr lang="pl-PL" dirty="0"/>
              <a:t>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pPr marL="342900" indent="-342900">
              <a:buAutoNum type="arabicPeriod" startAt="8"/>
            </a:pPr>
            <a:r>
              <a:rPr lang="pl-PL" b="1" dirty="0" smtClean="0"/>
              <a:t>Wnioskodawca </a:t>
            </a:r>
            <a:r>
              <a:rPr lang="pl-PL" b="1" dirty="0"/>
              <a:t>przewidział wykorzystanie rozwiązań sprzyjających ochronie środowiska</a:t>
            </a:r>
            <a:r>
              <a:rPr lang="pl-PL" dirty="0"/>
              <a:t>  </a:t>
            </a:r>
            <a:r>
              <a:rPr lang="pl-PL" dirty="0" smtClean="0"/>
              <a:t> i podnoszeniu świadomości </a:t>
            </a:r>
            <a:r>
              <a:rPr lang="pl-PL" dirty="0"/>
              <a:t>ekologicznej oraz przeciwdziałających zmianom klimatu – 3 pkt</a:t>
            </a:r>
          </a:p>
          <a:p>
            <a:r>
              <a:rPr lang="pl-PL" dirty="0" smtClean="0"/>
              <a:t>       Wnioskodawca </a:t>
            </a:r>
            <a:r>
              <a:rPr lang="pl-PL" dirty="0"/>
              <a:t>nie przewidział wykorzystania rozwiązań sprzyjających ochronie środowiska </a:t>
            </a:r>
            <a:r>
              <a:rPr lang="pl-PL" dirty="0" smtClean="0"/>
              <a:t>i </a:t>
            </a:r>
          </a:p>
          <a:p>
            <a:r>
              <a:rPr lang="pl-PL" dirty="0"/>
              <a:t> </a:t>
            </a:r>
            <a:r>
              <a:rPr lang="pl-PL" dirty="0" smtClean="0"/>
              <a:t>      podnoszeniu świadomości </a:t>
            </a:r>
            <a:r>
              <a:rPr lang="pl-PL" dirty="0"/>
              <a:t>ekologicznej oraz przeciwdziałających zmianom klimatu – 0 </a:t>
            </a:r>
            <a:r>
              <a:rPr lang="pl-PL" dirty="0" smtClean="0"/>
              <a:t>pkt</a:t>
            </a: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1632692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40</a:t>
            </a:fld>
            <a:endParaRPr lang="en-PH"/>
          </a:p>
        </p:txBody>
      </p:sp>
      <p:sp>
        <p:nvSpPr>
          <p:cNvPr id="4" name="pole tekstowe 3"/>
          <p:cNvSpPr txBox="1"/>
          <p:nvPr/>
        </p:nvSpPr>
        <p:spPr>
          <a:xfrm>
            <a:off x="960448" y="1026233"/>
            <a:ext cx="7726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pl-PL" dirty="0" smtClean="0"/>
              <a:t>Stowarzyszenie złożyło wniosek w ogłoszonym  </a:t>
            </a:r>
            <a:r>
              <a:rPr lang="pl-PL" dirty="0"/>
              <a:t>Konkursie </a:t>
            </a:r>
            <a:r>
              <a:rPr lang="pl-PL" dirty="0" smtClean="0"/>
              <a:t>5/2021 </a:t>
            </a:r>
            <a:r>
              <a:rPr lang="pl-PL" dirty="0"/>
              <a:t>dla Parterów Krajowej Sieci Obszarów </a:t>
            </a:r>
            <a:r>
              <a:rPr lang="pl-PL" dirty="0" smtClean="0"/>
              <a:t>Wiejskich </a:t>
            </a:r>
            <a:r>
              <a:rPr lang="pl-PL" dirty="0"/>
              <a:t>realizowanego w ramach Planu Działania na lata </a:t>
            </a:r>
            <a:r>
              <a:rPr lang="pl-PL" dirty="0" smtClean="0"/>
              <a:t>2020-2021. </a:t>
            </a:r>
          </a:p>
          <a:p>
            <a:pPr algn="just"/>
            <a:r>
              <a:rPr lang="pl-PL" dirty="0"/>
              <a:t> </a:t>
            </a:r>
            <a:r>
              <a:rPr lang="pl-PL" dirty="0" smtClean="0"/>
              <a:t>   W tym roku wybraliśmy na naszego partnera Lokalną Grupę Działania </a:t>
            </a:r>
          </a:p>
          <a:p>
            <a:pPr algn="just"/>
            <a:r>
              <a:rPr lang="pl-PL" dirty="0"/>
              <a:t> </a:t>
            </a:r>
            <a:r>
              <a:rPr lang="pl-PL" dirty="0" smtClean="0"/>
              <a:t>   Ziemi Sandomierskiej. Planowany jest wyjazd studyjny w okolice Sandomierza.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04" y="2891176"/>
            <a:ext cx="1978322" cy="138626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991" y="2932153"/>
            <a:ext cx="34480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00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41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618372" y="888086"/>
            <a:ext cx="75849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Wszystkie dotychczas zrealizowane przez naszych Beneficjentów projekty opisane są na naszej stronie internetowej </a:t>
            </a:r>
            <a:r>
              <a:rPr lang="pl-PL" sz="1600" dirty="0" smtClean="0">
                <a:hlinkClick r:id="rId2"/>
              </a:rPr>
              <a:t>www.dolinanoteci.com.pl</a:t>
            </a:r>
            <a:r>
              <a:rPr lang="pl-PL" sz="1600" dirty="0" smtClean="0"/>
              <a:t> , w zakładce – </a:t>
            </a:r>
          </a:p>
          <a:p>
            <a:endParaRPr lang="pl-PL" sz="1600" dirty="0"/>
          </a:p>
          <a:p>
            <a:r>
              <a:rPr lang="pl-PL" sz="1600" u="sng" dirty="0" smtClean="0"/>
              <a:t>„Realizacje projektów z PROW 2014-2020</a:t>
            </a:r>
            <a:r>
              <a:rPr lang="pl-PL" sz="1600" u="sng" dirty="0" smtClean="0"/>
              <a:t>”.</a:t>
            </a:r>
          </a:p>
          <a:p>
            <a:endParaRPr lang="pl-PL" sz="1600" dirty="0" smtClean="0"/>
          </a:p>
          <a:p>
            <a:r>
              <a:rPr lang="pl-PL" sz="1600" dirty="0" smtClean="0"/>
              <a:t> Na stronie Stowarzyszenia znajduje się również Lokalna Strategi</a:t>
            </a:r>
            <a:r>
              <a:rPr lang="pl-PL" sz="1600" dirty="0" smtClean="0"/>
              <a:t>a Rozwoju ze</a:t>
            </a:r>
          </a:p>
          <a:p>
            <a:r>
              <a:rPr lang="pl-PL" sz="1600" dirty="0"/>
              <a:t> </a:t>
            </a:r>
            <a:r>
              <a:rPr lang="pl-PL" sz="1600" dirty="0" smtClean="0"/>
              <a:t>wszystkimi wprowadzanymi aktualizacjami.</a:t>
            </a:r>
            <a:endParaRPr lang="pl-PL" sz="1600" dirty="0"/>
          </a:p>
          <a:p>
            <a:endParaRPr lang="pl-PL" sz="1600" dirty="0" smtClean="0"/>
          </a:p>
          <a:p>
            <a:r>
              <a:rPr lang="pl-PL" sz="1600" dirty="0" smtClean="0"/>
              <a:t> Serdecznie </a:t>
            </a:r>
            <a:r>
              <a:rPr lang="pl-PL" sz="1600" dirty="0" smtClean="0"/>
              <a:t>zapraszamy do </a:t>
            </a:r>
            <a:r>
              <a:rPr lang="pl-PL" sz="1600" smtClean="0"/>
              <a:t>zapoznania </a:t>
            </a:r>
            <a:r>
              <a:rPr lang="pl-PL" sz="1600" smtClean="0"/>
              <a:t>się.</a:t>
            </a:r>
          </a:p>
          <a:p>
            <a:endParaRPr lang="pl-PL" sz="1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42" y="3810108"/>
            <a:ext cx="314580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22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42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614082" y="1628928"/>
            <a:ext cx="832372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Dziękujemy za uwagę</a:t>
            </a:r>
          </a:p>
          <a:p>
            <a:endParaRPr lang="pl-PL" sz="4400" b="1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/>
            <a:r>
              <a:rPr lang="pl-PL" sz="44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Biuro LGD</a:t>
            </a:r>
          </a:p>
          <a:p>
            <a:pPr algn="ctr"/>
            <a:r>
              <a:rPr lang="pl-PL" sz="44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Stowarzyszenia „Dolina Noteci”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019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5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460490" y="749939"/>
            <a:ext cx="844105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9.  Wnioskodawca wziął udział w:</a:t>
            </a:r>
          </a:p>
          <a:p>
            <a:r>
              <a:rPr lang="pl-PL" dirty="0"/>
              <a:t>      - Budowie LSR – 2 pkt</a:t>
            </a:r>
          </a:p>
          <a:p>
            <a:r>
              <a:rPr lang="pl-PL" dirty="0"/>
              <a:t>      - Szkoleniu przed naborem – 2 pkt</a:t>
            </a:r>
          </a:p>
          <a:p>
            <a:r>
              <a:rPr lang="pl-PL" dirty="0"/>
              <a:t>      - Doradztwie indywidualnym w terminie co najmniej 7 dni przed rozpoczęciem naboru – 2 pkt</a:t>
            </a:r>
          </a:p>
          <a:p>
            <a:r>
              <a:rPr lang="pl-PL" dirty="0"/>
              <a:t>      - Żadne z powyższych – 0 pkt</a:t>
            </a:r>
          </a:p>
          <a:p>
            <a:endParaRPr lang="pl-PL" b="1" dirty="0" smtClean="0"/>
          </a:p>
          <a:p>
            <a:r>
              <a:rPr lang="pl-PL" b="1" dirty="0" smtClean="0"/>
              <a:t>10.  Projekt </a:t>
            </a:r>
            <a:r>
              <a:rPr lang="pl-PL" b="1" dirty="0"/>
              <a:t>zakłada utworzenie firmy świadczącej usługi:</a:t>
            </a:r>
          </a:p>
          <a:p>
            <a:r>
              <a:rPr lang="pl-PL" dirty="0" smtClean="0"/>
              <a:t>       - Usługi </a:t>
            </a:r>
            <a:r>
              <a:rPr lang="pl-PL" dirty="0"/>
              <a:t>turystyczne – 10 pkt</a:t>
            </a:r>
          </a:p>
          <a:p>
            <a:r>
              <a:rPr lang="pl-PL" dirty="0" smtClean="0"/>
              <a:t>       - Usługi </a:t>
            </a:r>
            <a:r>
              <a:rPr lang="pl-PL" dirty="0"/>
              <a:t>inne niż turystyczne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pPr marL="342900" indent="-342900">
              <a:buAutoNum type="arabicPeriod" startAt="11"/>
            </a:pPr>
            <a:r>
              <a:rPr lang="pl-PL" b="1" dirty="0" smtClean="0"/>
              <a:t>Wnioskodawca </a:t>
            </a:r>
            <a:r>
              <a:rPr lang="pl-PL" b="1" dirty="0"/>
              <a:t>jest zameldowany na pobyt stały na obszarze LSR </a:t>
            </a:r>
            <a:r>
              <a:rPr lang="pl-PL" dirty="0"/>
              <a:t>nieprzerwanie od co najmniej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12 </a:t>
            </a:r>
            <a:r>
              <a:rPr lang="pl-PL" dirty="0"/>
              <a:t>miesięcy </a:t>
            </a:r>
            <a:r>
              <a:rPr lang="pl-PL" dirty="0" smtClean="0"/>
              <a:t>na dzień </a:t>
            </a:r>
            <a:r>
              <a:rPr lang="pl-PL" dirty="0"/>
              <a:t>złożenia wniosku – 10 pkt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 Wnioskodawca </a:t>
            </a:r>
            <a:r>
              <a:rPr lang="pl-PL" dirty="0"/>
              <a:t>nie jest zameldowany na pobyt stały na obszarze LSR nieprzerwanie od co </a:t>
            </a:r>
            <a:r>
              <a:rPr lang="pl-PL" dirty="0" smtClean="0"/>
              <a:t>najmniej</a:t>
            </a:r>
          </a:p>
          <a:p>
            <a:r>
              <a:rPr lang="pl-PL" dirty="0"/>
              <a:t> </a:t>
            </a:r>
            <a:r>
              <a:rPr lang="pl-PL" dirty="0" smtClean="0"/>
              <a:t>     12 miesięcy na </a:t>
            </a:r>
            <a:r>
              <a:rPr lang="pl-PL" dirty="0"/>
              <a:t>dzień złożenia wniosku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12. Wnioskodawca nastawiony jest na działalność innowacyjną:</a:t>
            </a:r>
          </a:p>
          <a:p>
            <a:r>
              <a:rPr lang="pl-PL" dirty="0" smtClean="0"/>
              <a:t>       - TAK </a:t>
            </a:r>
            <a:r>
              <a:rPr lang="pl-PL" dirty="0"/>
              <a:t>– 5 pkt</a:t>
            </a:r>
          </a:p>
          <a:p>
            <a:r>
              <a:rPr lang="pl-PL" dirty="0" smtClean="0"/>
              <a:t>       -  NIE </a:t>
            </a:r>
            <a:r>
              <a:rPr lang="pl-PL" dirty="0"/>
              <a:t>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endParaRPr lang="pl-PL" sz="1200" dirty="0"/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72018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6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0" y="790722"/>
            <a:ext cx="893030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13"/>
            </a:pPr>
            <a:r>
              <a:rPr lang="pl-PL" b="1" dirty="0"/>
              <a:t>Projekt przewiduje podnoszenie kompetencji</a:t>
            </a:r>
            <a:r>
              <a:rPr lang="pl-PL" dirty="0"/>
              <a:t> osoby realizującej operacje w kontekście</a:t>
            </a:r>
          </a:p>
          <a:p>
            <a:r>
              <a:rPr lang="pl-PL" dirty="0"/>
              <a:t>       planowanej działalności – 2 pkt</a:t>
            </a:r>
          </a:p>
          <a:p>
            <a:r>
              <a:rPr lang="pl-PL" dirty="0"/>
              <a:t>       Projekt nie przewiduje podnoszenia kompetencji osoby realizującej operacje w kontekście</a:t>
            </a:r>
          </a:p>
          <a:p>
            <a:r>
              <a:rPr lang="pl-PL" dirty="0"/>
              <a:t>       planowanej działalności – 0 pkt</a:t>
            </a:r>
          </a:p>
          <a:p>
            <a:endParaRPr lang="pl-PL" dirty="0" smtClean="0"/>
          </a:p>
          <a:p>
            <a:r>
              <a:rPr lang="pl-PL" b="1" dirty="0" smtClean="0"/>
              <a:t>14</a:t>
            </a:r>
            <a:r>
              <a:rPr lang="pl-PL" b="1" dirty="0"/>
              <a:t>.</a:t>
            </a:r>
            <a:r>
              <a:rPr lang="pl-PL" dirty="0"/>
              <a:t>  </a:t>
            </a:r>
            <a:r>
              <a:rPr lang="pl-PL" b="1" dirty="0"/>
              <a:t>Wyczerpujące uzasadnienie realizacji projektu </a:t>
            </a:r>
            <a:r>
              <a:rPr lang="pl-PL" dirty="0"/>
              <a:t>– 5 pkt</a:t>
            </a:r>
          </a:p>
          <a:p>
            <a:r>
              <a:rPr lang="pl-PL" dirty="0"/>
              <a:t>       Niewystarczające uzasadnienie realizacji projektu – 0 pkt</a:t>
            </a:r>
          </a:p>
          <a:p>
            <a:endParaRPr lang="pl-PL" b="1" dirty="0" smtClean="0"/>
          </a:p>
          <a:p>
            <a:r>
              <a:rPr lang="pl-PL" b="1" dirty="0" smtClean="0"/>
              <a:t>15.  Możliwość realizacji działań przy założonym czasie i budżecie </a:t>
            </a:r>
            <a:r>
              <a:rPr lang="pl-PL" dirty="0" smtClean="0"/>
              <a:t>– </a:t>
            </a:r>
            <a:r>
              <a:rPr lang="pl-PL" dirty="0"/>
              <a:t>5 pkt</a:t>
            </a:r>
          </a:p>
          <a:p>
            <a:r>
              <a:rPr lang="pl-PL" dirty="0" smtClean="0"/>
              <a:t>       Brak </a:t>
            </a:r>
            <a:r>
              <a:rPr lang="pl-PL" dirty="0"/>
              <a:t>możliwości </a:t>
            </a:r>
            <a:r>
              <a:rPr lang="pl-PL" dirty="0" smtClean="0"/>
              <a:t>realizacji </a:t>
            </a:r>
            <a:r>
              <a:rPr lang="pl-PL" dirty="0"/>
              <a:t>zadań przy założonym czasie i budżecie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16. </a:t>
            </a:r>
            <a:r>
              <a:rPr lang="pl-PL" b="1" dirty="0" smtClean="0"/>
              <a:t> Jakość </a:t>
            </a:r>
            <a:r>
              <a:rPr lang="pl-PL" b="1" dirty="0"/>
              <a:t>składanych wniosków: </a:t>
            </a:r>
            <a:endParaRPr lang="pl-PL" b="1" dirty="0" smtClean="0"/>
          </a:p>
          <a:p>
            <a:r>
              <a:rPr lang="pl-PL" dirty="0"/>
              <a:t> </a:t>
            </a:r>
            <a:r>
              <a:rPr lang="pl-PL" dirty="0" smtClean="0"/>
              <a:t>      - Wniosek </a:t>
            </a:r>
            <a:r>
              <a:rPr lang="pl-PL" dirty="0"/>
              <a:t>został sporządzony w sposób rzetelny, staranny, dostarczony ze wszystkimi załącznikami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    i </a:t>
            </a:r>
            <a:r>
              <a:rPr lang="pl-PL" dirty="0"/>
              <a:t>dokumentami dodatkowymi potrzebnymi do realizacji projektu – 5 </a:t>
            </a:r>
            <a:r>
              <a:rPr lang="pl-PL" dirty="0" smtClean="0"/>
              <a:t>pkt</a:t>
            </a:r>
          </a:p>
          <a:p>
            <a:r>
              <a:rPr lang="pl-PL" dirty="0" smtClean="0"/>
              <a:t>       - Wniosek </a:t>
            </a:r>
            <a:r>
              <a:rPr lang="pl-PL" dirty="0"/>
              <a:t>został sporządzony w sposób rzetelny lecz dostarczony bez dokumentów niezbędnych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   do </a:t>
            </a:r>
            <a:r>
              <a:rPr lang="pl-PL" dirty="0"/>
              <a:t>realizacji projektu – 0 </a:t>
            </a:r>
            <a:r>
              <a:rPr lang="pl-PL" dirty="0" smtClean="0"/>
              <a:t>pkt</a:t>
            </a:r>
            <a:endParaRPr lang="pl-PL" dirty="0"/>
          </a:p>
          <a:p>
            <a:endParaRPr lang="pl-PL" dirty="0" smtClean="0"/>
          </a:p>
          <a:p>
            <a:r>
              <a:rPr lang="pl-PL" dirty="0" smtClean="0"/>
              <a:t>Minimalna ilość punktów – 31 (co </a:t>
            </a:r>
            <a:r>
              <a:rPr lang="pl-PL" dirty="0"/>
              <a:t>stanowi 30% możliwej do zdobycia ilości punktów). </a:t>
            </a:r>
            <a:endParaRPr lang="pl-PL" dirty="0" smtClean="0"/>
          </a:p>
          <a:p>
            <a:r>
              <a:rPr lang="pl-PL" dirty="0" smtClean="0"/>
              <a:t>Kryteria </a:t>
            </a:r>
            <a:r>
              <a:rPr lang="pl-PL" dirty="0"/>
              <a:t>strategiczne (premiujące), brane pod uwagę w przypadku równej ilości punktów: nr 2, nr </a:t>
            </a:r>
            <a:r>
              <a:rPr lang="pl-PL" dirty="0" smtClean="0"/>
              <a:t>8, nr 10, nr 12.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245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7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124989" y="157882"/>
            <a:ext cx="8716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2">
                    <a:lumMod val="10000"/>
                  </a:schemeClr>
                </a:solidFill>
              </a:rPr>
              <a:t>KARTA MERYTORYCZNA OCENY OPERACJI WEDŁUG LOKALNYCH KRYTERIÓW – </a:t>
            </a:r>
            <a:r>
              <a:rPr lang="pl-PL" sz="2000" b="1" u="sng" dirty="0" smtClean="0">
                <a:solidFill>
                  <a:schemeClr val="tx2">
                    <a:lumMod val="10000"/>
                  </a:schemeClr>
                </a:solidFill>
              </a:rPr>
              <a:t>ROZWIJANIE </a:t>
            </a:r>
            <a:r>
              <a:rPr lang="pl-PL" sz="2000" b="1" u="sng" dirty="0">
                <a:solidFill>
                  <a:schemeClr val="tx2">
                    <a:lumMod val="10000"/>
                  </a:schemeClr>
                </a:solidFill>
              </a:rPr>
              <a:t>DZIAŁALNOŚCI GOSPODARCZEJ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24989" y="1070789"/>
            <a:ext cx="82098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1.  Wnioskodawca </a:t>
            </a:r>
            <a:r>
              <a:rPr lang="pl-PL" b="1" dirty="0"/>
              <a:t>jest członkiem LGD Dolina Noteci i ma opłaconą składkę członkowską:</a:t>
            </a:r>
          </a:p>
          <a:p>
            <a:r>
              <a:rPr lang="pl-PL" dirty="0" smtClean="0"/>
              <a:t>     - co </a:t>
            </a:r>
            <a:r>
              <a:rPr lang="pl-PL" dirty="0"/>
              <a:t>najmniej 5 lat do dnia złożenia wniosku – 5 pkt</a:t>
            </a:r>
          </a:p>
          <a:p>
            <a:r>
              <a:rPr lang="pl-PL" dirty="0" smtClean="0"/>
              <a:t>     - od </a:t>
            </a:r>
            <a:r>
              <a:rPr lang="pl-PL" dirty="0"/>
              <a:t>dnia 01.07.2015 r. do dnia złożenia wniosku – 3 </a:t>
            </a:r>
            <a:r>
              <a:rPr lang="pl-PL" dirty="0" smtClean="0"/>
              <a:t>pkt</a:t>
            </a:r>
          </a:p>
          <a:p>
            <a:r>
              <a:rPr lang="pl-PL" dirty="0" smtClean="0"/>
              <a:t>     - Wnioskodawca </a:t>
            </a:r>
            <a:r>
              <a:rPr lang="pl-PL" dirty="0"/>
              <a:t>nie jest członkiem LGD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2. </a:t>
            </a:r>
            <a:r>
              <a:rPr lang="pl-PL" b="1" dirty="0" smtClean="0"/>
              <a:t> Wnioskodawca </a:t>
            </a:r>
            <a:r>
              <a:rPr lang="pl-PL" b="1" dirty="0"/>
              <a:t>należy do grupy osób </a:t>
            </a:r>
            <a:r>
              <a:rPr lang="pl-PL" b="1" dirty="0" err="1"/>
              <a:t>defaworyzowanych</a:t>
            </a:r>
            <a:r>
              <a:rPr lang="pl-PL" b="1" dirty="0"/>
              <a:t>: </a:t>
            </a:r>
            <a:endParaRPr lang="pl-PL" b="1" dirty="0" smtClean="0"/>
          </a:p>
          <a:p>
            <a:r>
              <a:rPr lang="pl-PL" dirty="0"/>
              <a:t> </a:t>
            </a:r>
            <a:r>
              <a:rPr lang="pl-PL" dirty="0" smtClean="0"/>
              <a:t>    - kobieta</a:t>
            </a:r>
            <a:r>
              <a:rPr lang="pl-PL" dirty="0"/>
              <a:t>, osoba niepełnosprawna, osoba powyżej 55. roku życia, osoba do 26. roku życia – 8pkt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- Wnioskodawca </a:t>
            </a:r>
            <a:r>
              <a:rPr lang="pl-PL" dirty="0"/>
              <a:t>nie należy do grupy </a:t>
            </a:r>
            <a:r>
              <a:rPr lang="pl-PL" dirty="0" smtClean="0"/>
              <a:t>ww. </a:t>
            </a:r>
            <a:r>
              <a:rPr lang="pl-PL" dirty="0"/>
              <a:t>osób </a:t>
            </a:r>
            <a:r>
              <a:rPr lang="pl-PL" dirty="0" err="1"/>
              <a:t>defaworyzowanych</a:t>
            </a:r>
            <a:r>
              <a:rPr lang="pl-PL" dirty="0"/>
              <a:t>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pPr marL="228600" indent="-228600">
              <a:buAutoNum type="arabicPeriod" startAt="3"/>
            </a:pPr>
            <a:r>
              <a:rPr lang="pl-PL" b="1" dirty="0" smtClean="0"/>
              <a:t>Wnioskodawca </a:t>
            </a:r>
            <a:r>
              <a:rPr lang="pl-PL" b="1" dirty="0"/>
              <a:t>przewidział wykorzystanie logotypu LGD zgodnie z wytycznymi </a:t>
            </a:r>
            <a:r>
              <a:rPr lang="pl-PL" dirty="0"/>
              <a:t>– 2 </a:t>
            </a:r>
            <a:r>
              <a:rPr lang="pl-PL" dirty="0" smtClean="0"/>
              <a:t>pkt </a:t>
            </a:r>
            <a:endParaRPr lang="pl-PL" dirty="0"/>
          </a:p>
          <a:p>
            <a:r>
              <a:rPr lang="pl-PL" dirty="0" smtClean="0"/>
              <a:t>     Wnioskodawca </a:t>
            </a:r>
            <a:r>
              <a:rPr lang="pl-PL" dirty="0"/>
              <a:t>nie przewidział wykorzystania logotypu LGD zgodnie z wytycznymi – 0 </a:t>
            </a:r>
            <a:r>
              <a:rPr lang="pl-PL" dirty="0" smtClean="0"/>
              <a:t>pkt </a:t>
            </a:r>
          </a:p>
          <a:p>
            <a:endParaRPr lang="pl-PL" dirty="0"/>
          </a:p>
          <a:p>
            <a:pPr marL="228600" indent="-228600">
              <a:buAutoNum type="arabicPeriod" startAt="4"/>
            </a:pPr>
            <a:r>
              <a:rPr lang="pl-PL" b="1" dirty="0" smtClean="0"/>
              <a:t>Operacja </a:t>
            </a:r>
            <a:r>
              <a:rPr lang="pl-PL" b="1" dirty="0"/>
              <a:t>zakłada utworzenie stanowisk pracy: </a:t>
            </a:r>
            <a:endParaRPr lang="pl-PL" b="1" dirty="0" smtClean="0"/>
          </a:p>
          <a:p>
            <a:r>
              <a:rPr lang="pl-PL" dirty="0"/>
              <a:t> </a:t>
            </a:r>
            <a:r>
              <a:rPr lang="pl-PL" dirty="0" smtClean="0"/>
              <a:t>     - 4 </a:t>
            </a:r>
            <a:r>
              <a:rPr lang="pl-PL" dirty="0"/>
              <a:t>etaty – 20 pkt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- 3 </a:t>
            </a:r>
            <a:r>
              <a:rPr lang="pl-PL" dirty="0"/>
              <a:t>etaty – 14 pkt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- 2 </a:t>
            </a:r>
            <a:r>
              <a:rPr lang="pl-PL" dirty="0"/>
              <a:t>etaty – 10 pkt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- 1,5 </a:t>
            </a:r>
            <a:r>
              <a:rPr lang="pl-PL" dirty="0"/>
              <a:t>etatu – 7 pkt </a:t>
            </a:r>
            <a:r>
              <a:rPr lang="pl-PL" dirty="0" smtClean="0"/>
              <a:t> </a:t>
            </a:r>
          </a:p>
          <a:p>
            <a:r>
              <a:rPr lang="pl-PL" dirty="0"/>
              <a:t> </a:t>
            </a:r>
            <a:r>
              <a:rPr lang="pl-PL" dirty="0" smtClean="0"/>
              <a:t>     - 1 </a:t>
            </a:r>
            <a:r>
              <a:rPr lang="pl-PL" dirty="0"/>
              <a:t>etat – 0 pkt </a:t>
            </a:r>
          </a:p>
        </p:txBody>
      </p:sp>
    </p:spTree>
    <p:extLst>
      <p:ext uri="{BB962C8B-B14F-4D97-AF65-F5344CB8AC3E}">
        <p14:creationId xmlns:p14="http://schemas.microsoft.com/office/powerpoint/2010/main" val="82385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8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355183" y="682011"/>
            <a:ext cx="83939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pl-PL" b="1" dirty="0" smtClean="0"/>
              <a:t>W </a:t>
            </a:r>
            <a:r>
              <a:rPr lang="pl-PL" b="1" dirty="0"/>
              <a:t>ramach operacji zostanie zatrudniona osoba należąca do grupy </a:t>
            </a:r>
            <a:r>
              <a:rPr lang="pl-PL" b="1" dirty="0" err="1"/>
              <a:t>defaworyzowanej</a:t>
            </a:r>
            <a:r>
              <a:rPr lang="pl-PL" dirty="0" smtClean="0"/>
              <a:t>,</a:t>
            </a:r>
          </a:p>
          <a:p>
            <a:r>
              <a:rPr lang="pl-PL" dirty="0"/>
              <a:t> </a:t>
            </a:r>
            <a:r>
              <a:rPr lang="pl-PL" dirty="0" smtClean="0"/>
              <a:t>      mieszkająca na obszarze </a:t>
            </a:r>
            <a:r>
              <a:rPr lang="pl-PL" dirty="0"/>
              <a:t>objętym LSR – 10 pkt</a:t>
            </a:r>
          </a:p>
          <a:p>
            <a:r>
              <a:rPr lang="pl-PL" dirty="0" smtClean="0"/>
              <a:t>       W </a:t>
            </a:r>
            <a:r>
              <a:rPr lang="pl-PL" dirty="0"/>
              <a:t>ramach operacji nie zostanie zatrudniona osoba należąca do grupy </a:t>
            </a:r>
            <a:r>
              <a:rPr lang="pl-PL" dirty="0" err="1"/>
              <a:t>defaworyzowanej</a:t>
            </a:r>
            <a:r>
              <a:rPr lang="pl-PL" dirty="0"/>
              <a:t>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pPr marL="228600" indent="-228600">
              <a:buAutoNum type="arabicPeriod" startAt="6"/>
            </a:pPr>
            <a:r>
              <a:rPr lang="pl-PL" b="1" dirty="0" smtClean="0"/>
              <a:t>Zaplanowano </a:t>
            </a:r>
            <a:r>
              <a:rPr lang="pl-PL" b="1" dirty="0"/>
              <a:t>działania informujące o dofinansowaniu ze środków PROW</a:t>
            </a:r>
            <a:r>
              <a:rPr lang="pl-PL" dirty="0"/>
              <a:t>, zgodnie z wytycznymi </a:t>
            </a:r>
            <a:r>
              <a:rPr lang="pl-PL" dirty="0" smtClean="0"/>
              <a:t> </a:t>
            </a:r>
          </a:p>
          <a:p>
            <a:r>
              <a:rPr lang="pl-PL" dirty="0" smtClean="0"/>
              <a:t>     (</a:t>
            </a:r>
            <a:r>
              <a:rPr lang="pl-PL" dirty="0"/>
              <a:t>księga wizualizacji PROW 2014-2020): </a:t>
            </a:r>
            <a:endParaRPr lang="pl-PL" dirty="0" smtClean="0"/>
          </a:p>
          <a:p>
            <a:r>
              <a:rPr lang="pl-PL" dirty="0" smtClean="0"/>
              <a:t>     -  Tablica </a:t>
            </a:r>
            <a:r>
              <a:rPr lang="pl-PL" dirty="0"/>
              <a:t>informacyjna – </a:t>
            </a:r>
            <a:r>
              <a:rPr lang="pl-PL" dirty="0" smtClean="0"/>
              <a:t>2pkt</a:t>
            </a:r>
          </a:p>
          <a:p>
            <a:r>
              <a:rPr lang="pl-PL" dirty="0"/>
              <a:t> </a:t>
            </a:r>
            <a:r>
              <a:rPr lang="pl-PL" dirty="0" smtClean="0"/>
              <a:t>    -  Strona </a:t>
            </a:r>
            <a:r>
              <a:rPr lang="pl-PL" dirty="0"/>
              <a:t>internetowa – 2 </a:t>
            </a:r>
            <a:r>
              <a:rPr lang="pl-PL" dirty="0" smtClean="0"/>
              <a:t>pkt</a:t>
            </a:r>
          </a:p>
          <a:p>
            <a:r>
              <a:rPr lang="pl-PL" dirty="0"/>
              <a:t> </a:t>
            </a:r>
            <a:r>
              <a:rPr lang="pl-PL" dirty="0" smtClean="0"/>
              <a:t>    -  Informacja </a:t>
            </a:r>
            <a:r>
              <a:rPr lang="pl-PL" dirty="0"/>
              <a:t>w materiałach drukowanych – 2 </a:t>
            </a:r>
            <a:r>
              <a:rPr lang="pl-PL" dirty="0" smtClean="0"/>
              <a:t>pkt</a:t>
            </a:r>
          </a:p>
          <a:p>
            <a:r>
              <a:rPr lang="pl-PL" dirty="0"/>
              <a:t> </a:t>
            </a:r>
            <a:r>
              <a:rPr lang="pl-PL" dirty="0" smtClean="0"/>
              <a:t>    -  </a:t>
            </a:r>
            <a:r>
              <a:rPr lang="pl-PL" dirty="0"/>
              <a:t>Żadnych z wyżej wymienionych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pPr marL="228600" indent="-228600">
              <a:buAutoNum type="arabicPeriod" startAt="7"/>
            </a:pPr>
            <a:r>
              <a:rPr lang="pl-PL" b="1" dirty="0" smtClean="0"/>
              <a:t>Wnioskowana </a:t>
            </a:r>
            <a:r>
              <a:rPr lang="pl-PL" b="1" dirty="0"/>
              <a:t>kwota pomocy nie przekracza</a:t>
            </a:r>
            <a:r>
              <a:rPr lang="pl-PL" b="1" dirty="0" smtClean="0"/>
              <a:t>:</a:t>
            </a:r>
          </a:p>
          <a:p>
            <a:r>
              <a:rPr lang="pl-PL" dirty="0" smtClean="0"/>
              <a:t>      -  100 </a:t>
            </a:r>
            <a:r>
              <a:rPr lang="pl-PL" dirty="0"/>
              <a:t>tys. zł – 10 </a:t>
            </a:r>
            <a:r>
              <a:rPr lang="pl-PL" dirty="0" smtClean="0"/>
              <a:t>pkt</a:t>
            </a:r>
          </a:p>
          <a:p>
            <a:r>
              <a:rPr lang="pl-PL" dirty="0"/>
              <a:t> </a:t>
            </a:r>
            <a:r>
              <a:rPr lang="pl-PL" dirty="0" smtClean="0"/>
              <a:t>     -  </a:t>
            </a:r>
            <a:r>
              <a:rPr lang="pl-PL" dirty="0"/>
              <a:t>150 tys. zł – 5 pkt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-  Powyżej </a:t>
            </a:r>
            <a:r>
              <a:rPr lang="pl-PL" dirty="0"/>
              <a:t>150 tys. zł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pPr marL="342900" indent="-342900">
              <a:buAutoNum type="arabicPeriod" startAt="8"/>
            </a:pPr>
            <a:r>
              <a:rPr lang="pl-PL" b="1" dirty="0" smtClean="0"/>
              <a:t>Wnioskodawca </a:t>
            </a:r>
            <a:r>
              <a:rPr lang="pl-PL" b="1" dirty="0"/>
              <a:t>przewidział wykorzystanie rozwiązań sprzyjających ochronie środowiska </a:t>
            </a:r>
            <a:endParaRPr lang="pl-PL" b="1" dirty="0" smtClean="0"/>
          </a:p>
          <a:p>
            <a:r>
              <a:rPr lang="pl-PL" b="1" dirty="0"/>
              <a:t> </a:t>
            </a:r>
            <a:r>
              <a:rPr lang="pl-PL" b="1" dirty="0" smtClean="0"/>
              <a:t>      </a:t>
            </a:r>
            <a:r>
              <a:rPr lang="pl-PL" dirty="0" smtClean="0"/>
              <a:t>i podnoszeniu świadomości </a:t>
            </a:r>
            <a:r>
              <a:rPr lang="pl-PL" dirty="0"/>
              <a:t>ekologicznej – 3pkt </a:t>
            </a:r>
            <a:endParaRPr lang="pl-PL" dirty="0" smtClean="0"/>
          </a:p>
          <a:p>
            <a:r>
              <a:rPr lang="pl-PL" dirty="0" smtClean="0"/>
              <a:t>       Wnioskodawca </a:t>
            </a:r>
            <a:r>
              <a:rPr lang="pl-PL" dirty="0"/>
              <a:t>nie przewidział wykorzystania rozwiązań sprzyjających ochronie </a:t>
            </a:r>
            <a:r>
              <a:rPr lang="pl-PL" dirty="0" smtClean="0"/>
              <a:t>środowiska</a:t>
            </a:r>
          </a:p>
          <a:p>
            <a:r>
              <a:rPr lang="pl-PL" dirty="0"/>
              <a:t> </a:t>
            </a:r>
            <a:r>
              <a:rPr lang="pl-PL" dirty="0" smtClean="0"/>
              <a:t>      </a:t>
            </a:r>
            <a:r>
              <a:rPr lang="pl-PL" dirty="0"/>
              <a:t>i </a:t>
            </a:r>
            <a:r>
              <a:rPr lang="pl-PL" dirty="0" smtClean="0"/>
              <a:t> podnoszeniu  </a:t>
            </a:r>
            <a:r>
              <a:rPr lang="pl-PL" dirty="0"/>
              <a:t>świadomości ekologicznej – 0 pkt</a:t>
            </a:r>
          </a:p>
        </p:txBody>
      </p:sp>
    </p:spTree>
    <p:extLst>
      <p:ext uri="{BB962C8B-B14F-4D97-AF65-F5344CB8AC3E}">
        <p14:creationId xmlns:p14="http://schemas.microsoft.com/office/powerpoint/2010/main" val="403639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 smtClean="0"/>
              <a:t>9</a:t>
            </a:fld>
            <a:endParaRPr lang="en-PH"/>
          </a:p>
        </p:txBody>
      </p:sp>
      <p:sp>
        <p:nvSpPr>
          <p:cNvPr id="3" name="pole tekstowe 2"/>
          <p:cNvSpPr txBox="1"/>
          <p:nvPr/>
        </p:nvSpPr>
        <p:spPr>
          <a:xfrm>
            <a:off x="95986" y="688193"/>
            <a:ext cx="94290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9.  Wnioskodawca </a:t>
            </a:r>
            <a:r>
              <a:rPr lang="pl-PL" b="1" dirty="0"/>
              <a:t>prowadzi działalność opartą na produktach rolnych </a:t>
            </a:r>
            <a:r>
              <a:rPr lang="pl-PL" dirty="0"/>
              <a:t>– 7 pkt</a:t>
            </a:r>
          </a:p>
          <a:p>
            <a:r>
              <a:rPr lang="pl-PL" dirty="0" smtClean="0"/>
              <a:t>     Wnioskodawca </a:t>
            </a:r>
            <a:r>
              <a:rPr lang="pl-PL" dirty="0"/>
              <a:t>nie prowadzi działalności opartej na produktach rolnych i nie </a:t>
            </a:r>
            <a:r>
              <a:rPr lang="pl-PL" dirty="0" smtClean="0"/>
              <a:t>wprowadza </a:t>
            </a:r>
          </a:p>
          <a:p>
            <a:r>
              <a:rPr lang="pl-PL" dirty="0"/>
              <a:t> </a:t>
            </a:r>
            <a:r>
              <a:rPr lang="pl-PL" dirty="0" smtClean="0"/>
              <a:t>    nowych </a:t>
            </a:r>
            <a:r>
              <a:rPr lang="pl-PL" dirty="0"/>
              <a:t>produktów – 0 </a:t>
            </a:r>
            <a:r>
              <a:rPr lang="pl-PL" dirty="0" smtClean="0"/>
              <a:t>pkt</a:t>
            </a:r>
          </a:p>
          <a:p>
            <a:endParaRPr lang="pl-PL" dirty="0" smtClean="0"/>
          </a:p>
          <a:p>
            <a:r>
              <a:rPr lang="pl-PL" b="1" dirty="0" smtClean="0"/>
              <a:t>10</a:t>
            </a:r>
            <a:r>
              <a:rPr lang="pl-PL" b="1" dirty="0"/>
              <a:t>. Działalność, której dotyczy operacja, przyczyni się do poszerzenia oferty lub bazy turystycznej </a:t>
            </a:r>
            <a:endParaRPr lang="pl-PL" b="1" dirty="0" smtClean="0"/>
          </a:p>
          <a:p>
            <a:r>
              <a:rPr lang="pl-PL" b="1" dirty="0"/>
              <a:t> </a:t>
            </a:r>
            <a:r>
              <a:rPr lang="pl-PL" b="1" dirty="0" smtClean="0"/>
              <a:t>     obszaru   LGD </a:t>
            </a:r>
            <a:r>
              <a:rPr lang="pl-PL" dirty="0"/>
              <a:t>– 10 pkt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Działalność</a:t>
            </a:r>
            <a:r>
              <a:rPr lang="pl-PL" dirty="0"/>
              <a:t>, której dotyczy operacja nie przyczyni się do poszerzania oferty lub bazy turystycznej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obszaru </a:t>
            </a:r>
            <a:r>
              <a:rPr lang="pl-PL" dirty="0"/>
              <a:t>LGD 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11. Wnioskodawca prowadzi działalność, o rozwój której ubiega się na terenie LSR, od co najmniej:</a:t>
            </a:r>
          </a:p>
          <a:p>
            <a:r>
              <a:rPr lang="pl-PL" dirty="0" smtClean="0"/>
              <a:t>      - 36 </a:t>
            </a:r>
            <a:r>
              <a:rPr lang="pl-PL" dirty="0"/>
              <a:t>miesięcy – 10 pkt</a:t>
            </a:r>
          </a:p>
          <a:p>
            <a:r>
              <a:rPr lang="pl-PL" dirty="0" smtClean="0"/>
              <a:t>      - 24 </a:t>
            </a:r>
            <a:r>
              <a:rPr lang="pl-PL" dirty="0"/>
              <a:t>miesięcy – 8 pkt</a:t>
            </a:r>
          </a:p>
          <a:p>
            <a:r>
              <a:rPr lang="pl-PL" dirty="0" smtClean="0"/>
              <a:t>      - 12 </a:t>
            </a:r>
            <a:r>
              <a:rPr lang="pl-PL" dirty="0"/>
              <a:t>miesięcy – 5 pkt</a:t>
            </a:r>
          </a:p>
          <a:p>
            <a:r>
              <a:rPr lang="pl-PL" dirty="0" smtClean="0"/>
              <a:t>      - Żadne </a:t>
            </a:r>
            <a:r>
              <a:rPr lang="pl-PL" dirty="0"/>
              <a:t>z </a:t>
            </a:r>
            <a:r>
              <a:rPr lang="pl-PL" dirty="0" smtClean="0"/>
              <a:t>ww. </a:t>
            </a:r>
            <a:r>
              <a:rPr lang="pl-PL" dirty="0"/>
              <a:t>– 0 </a:t>
            </a:r>
            <a:r>
              <a:rPr lang="pl-PL" dirty="0" smtClean="0"/>
              <a:t>pkt</a:t>
            </a:r>
          </a:p>
          <a:p>
            <a:endParaRPr lang="pl-PL" dirty="0"/>
          </a:p>
          <a:p>
            <a:r>
              <a:rPr lang="pl-PL" b="1" dirty="0"/>
              <a:t>12. Udział wkładu własnego jest wyższy niż wymagany: </a:t>
            </a:r>
            <a:endParaRPr lang="pl-PL" b="1" dirty="0" smtClean="0"/>
          </a:p>
          <a:p>
            <a:r>
              <a:rPr lang="pl-PL" dirty="0"/>
              <a:t> </a:t>
            </a:r>
            <a:r>
              <a:rPr lang="pl-PL" dirty="0" smtClean="0"/>
              <a:t>     - 15</a:t>
            </a:r>
            <a:r>
              <a:rPr lang="pl-PL" dirty="0"/>
              <a:t>% – 20 pkt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- 10</a:t>
            </a:r>
            <a:r>
              <a:rPr lang="pl-PL" dirty="0"/>
              <a:t>% – 15 pkt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-   5</a:t>
            </a:r>
            <a:r>
              <a:rPr lang="pl-PL" dirty="0"/>
              <a:t>% – 10 pkt 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- Poniżej </a:t>
            </a:r>
            <a:r>
              <a:rPr lang="pl-PL" dirty="0"/>
              <a:t>5% – 0 </a:t>
            </a:r>
            <a:r>
              <a:rPr lang="pl-PL" dirty="0" smtClean="0"/>
              <a:t>pkt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6657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4773</Words>
  <Application>Microsoft Office PowerPoint</Application>
  <PresentationFormat>Pokaz na ekranie (16:9)</PresentationFormat>
  <Paragraphs>698</Paragraphs>
  <Slides>42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7" baseType="lpstr">
      <vt:lpstr>Times New Roman</vt:lpstr>
      <vt:lpstr>Gabriola</vt:lpstr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Tatiana</dc:creator>
  <cp:lastModifiedBy>Tatiana</cp:lastModifiedBy>
  <cp:revision>123</cp:revision>
  <dcterms:modified xsi:type="dcterms:W3CDTF">2021-02-04T12:10:25Z</dcterms:modified>
</cp:coreProperties>
</file>